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319" r:id="rId2"/>
    <p:sldId id="318" r:id="rId3"/>
    <p:sldId id="327" r:id="rId4"/>
    <p:sldId id="260" r:id="rId5"/>
    <p:sldId id="320" r:id="rId6"/>
    <p:sldId id="321" r:id="rId7"/>
    <p:sldId id="356" r:id="rId8"/>
    <p:sldId id="266" r:id="rId9"/>
    <p:sldId id="268" r:id="rId10"/>
    <p:sldId id="274" r:id="rId11"/>
    <p:sldId id="322" r:id="rId12"/>
    <p:sldId id="326" r:id="rId13"/>
    <p:sldId id="325" r:id="rId14"/>
    <p:sldId id="324" r:id="rId15"/>
    <p:sldId id="329" r:id="rId16"/>
    <p:sldId id="335" r:id="rId17"/>
    <p:sldId id="333" r:id="rId18"/>
    <p:sldId id="336" r:id="rId19"/>
    <p:sldId id="349" r:id="rId20"/>
    <p:sldId id="337" r:id="rId21"/>
    <p:sldId id="338" r:id="rId22"/>
    <p:sldId id="350" r:id="rId23"/>
    <p:sldId id="340" r:id="rId24"/>
    <p:sldId id="351" r:id="rId25"/>
    <p:sldId id="353" r:id="rId26"/>
    <p:sldId id="354" r:id="rId27"/>
    <p:sldId id="355" r:id="rId28"/>
    <p:sldId id="334" r:id="rId29"/>
    <p:sldId id="330" r:id="rId30"/>
    <p:sldId id="332" r:id="rId31"/>
    <p:sldId id="342" r:id="rId32"/>
    <p:sldId id="357" r:id="rId33"/>
    <p:sldId id="358" r:id="rId34"/>
    <p:sldId id="328" r:id="rId35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501" autoAdjust="0"/>
  </p:normalViewPr>
  <p:slideViewPr>
    <p:cSldViewPr snapToGrid="0" snapToObjects="1">
      <p:cViewPr varScale="1">
        <p:scale>
          <a:sx n="92" d="100"/>
          <a:sy n="92" d="100"/>
        </p:scale>
        <p:origin x="13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921F4-B05E-4FAF-927A-7D83ED1D9BA5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5DBCC-2EC7-496A-9CAE-F16CC1C01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2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5DBCC-2EC7-496A-9CAE-F16CC1C017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44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DD1866E-DFA1-1943-AA18-7D76C2A43D33}" type="slidenum">
              <a:rPr lang="en-US" altLang="en-US" sz="1300"/>
              <a:pPr/>
              <a:t>4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45693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HOM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2770842" y="2130425"/>
            <a:ext cx="5687357" cy="1470025"/>
          </a:xfrm>
        </p:spPr>
        <p:txBody>
          <a:bodyPr>
            <a:normAutofit/>
          </a:bodyPr>
          <a:lstStyle>
            <a:lvl1pPr algn="l">
              <a:defRPr sz="3000" b="1">
                <a:latin typeface="Arial"/>
                <a:cs typeface="Arial"/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8" name="Subtitel 2"/>
          <p:cNvSpPr>
            <a:spLocks noGrp="1"/>
          </p:cNvSpPr>
          <p:nvPr>
            <p:ph type="subTitle" idx="1"/>
          </p:nvPr>
        </p:nvSpPr>
        <p:spPr>
          <a:xfrm>
            <a:off x="2770843" y="3886200"/>
            <a:ext cx="5687356" cy="9714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826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HOM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2770842" y="2130425"/>
            <a:ext cx="5687357" cy="1470025"/>
          </a:xfrm>
        </p:spPr>
        <p:txBody>
          <a:bodyPr>
            <a:normAutofit/>
          </a:bodyPr>
          <a:lstStyle>
            <a:lvl1pPr algn="l">
              <a:defRPr sz="3000" b="1">
                <a:latin typeface="Arial"/>
                <a:cs typeface="Arial"/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8" name="Subtitel 2"/>
          <p:cNvSpPr>
            <a:spLocks noGrp="1"/>
          </p:cNvSpPr>
          <p:nvPr>
            <p:ph type="subTitle" idx="1"/>
          </p:nvPr>
        </p:nvSpPr>
        <p:spPr>
          <a:xfrm>
            <a:off x="2770843" y="3886200"/>
            <a:ext cx="5687356" cy="9714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6712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CHTERGROND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HOM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000" b="1">
                <a:latin typeface="Arial"/>
                <a:cs typeface="Arial"/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9926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HOME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000" b="1">
                <a:latin typeface="Arial"/>
                <a:cs typeface="Arial"/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736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66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1267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95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013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348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909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4767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754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8158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6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FBF5-01AF-9948-9B00-9DD68E0D7D23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FD699-74D4-784D-9D1C-55A4CC25A45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16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0A0DF-2B95-404D-B9DD-FFB4D84A398C}" type="datetimeFigureOut">
              <a:rPr lang="nl-NL" smtClean="0"/>
              <a:t>18-9-2017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02748-06B4-BE48-9019-B54D759041F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179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0843" y="1521743"/>
            <a:ext cx="5687357" cy="236445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Brexit</a:t>
            </a:r>
            <a:r>
              <a:rPr lang="en-US" dirty="0"/>
              <a:t>: Consequences for Trade, VAT and </a:t>
            </a:r>
            <a:r>
              <a:rPr lang="en-US" dirty="0" smtClean="0"/>
              <a:t>Customs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b="0" dirty="0" smtClean="0"/>
              <a:t/>
            </a:r>
            <a:br>
              <a:rPr lang="nl-NL" b="0" dirty="0" smtClean="0"/>
            </a:br>
            <a:endParaRPr lang="en-GB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94382" y="4360751"/>
            <a:ext cx="6440277" cy="1346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sz="1800" b="1" dirty="0" smtClean="0"/>
              <a:t>Ilona van den </a:t>
            </a:r>
            <a:r>
              <a:rPr lang="nl-NL" sz="1800" b="1" dirty="0" err="1" smtClean="0"/>
              <a:t>Eijnde</a:t>
            </a:r>
            <a:endParaRPr lang="nl-NL" sz="1800" dirty="0" smtClean="0"/>
          </a:p>
          <a:p>
            <a:pPr algn="r"/>
            <a:r>
              <a:rPr lang="nl-NL" sz="1800" i="1" dirty="0" err="1" smtClean="0"/>
              <a:t>Academic</a:t>
            </a:r>
            <a:r>
              <a:rPr lang="nl-NL" sz="1800" i="1" dirty="0" smtClean="0"/>
              <a:t> teacher Global Trade (Erasmus School of </a:t>
            </a:r>
            <a:r>
              <a:rPr lang="nl-NL" sz="1800" i="1" dirty="0" err="1" smtClean="0"/>
              <a:t>Law</a:t>
            </a:r>
            <a:r>
              <a:rPr lang="nl-NL" sz="1800" i="1" dirty="0" smtClean="0"/>
              <a:t>)</a:t>
            </a:r>
            <a:endParaRPr lang="nl-NL" sz="1800" i="1" dirty="0"/>
          </a:p>
          <a:p>
            <a:pPr algn="r"/>
            <a:r>
              <a:rPr lang="nl-NL" sz="1800" i="1" dirty="0" smtClean="0"/>
              <a:t>Researcher &amp; </a:t>
            </a:r>
            <a:r>
              <a:rPr lang="nl-NL" sz="1800" i="1" dirty="0" err="1" smtClean="0"/>
              <a:t>author</a:t>
            </a:r>
            <a:r>
              <a:rPr lang="nl-NL" sz="1800" i="1" dirty="0" smtClean="0"/>
              <a:t> (IBFD Special Tax Zones, Kluwer) </a:t>
            </a:r>
          </a:p>
          <a:p>
            <a:pPr algn="r"/>
            <a:r>
              <a:rPr lang="nl-NL" sz="1800" i="1" dirty="0" smtClean="0"/>
              <a:t>Global </a:t>
            </a:r>
            <a:r>
              <a:rPr lang="nl-NL" sz="1800" i="1" dirty="0"/>
              <a:t>Trade &amp; Indirect Tax Advisor (EY</a:t>
            </a:r>
            <a:r>
              <a:rPr lang="nl-NL" sz="1800" i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6046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nl-NL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7576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b="1" dirty="0" err="1" smtClean="0"/>
              <a:t>Introduction</a:t>
            </a:r>
            <a:endParaRPr lang="nl-NL" sz="1800" dirty="0" smtClean="0"/>
          </a:p>
          <a:p>
            <a:pPr marL="0" indent="0">
              <a:buNone/>
            </a:pPr>
            <a:endParaRPr lang="nl-NL" sz="1800" b="1" dirty="0"/>
          </a:p>
          <a:p>
            <a:pPr marL="0" indent="0">
              <a:buNone/>
            </a:pPr>
            <a:r>
              <a:rPr lang="nl-NL" sz="1800" b="1" dirty="0" smtClean="0"/>
              <a:t>Three </a:t>
            </a:r>
            <a:r>
              <a:rPr lang="nl-NL" sz="1800" b="1" dirty="0" err="1" smtClean="0"/>
              <a:t>customs</a:t>
            </a:r>
            <a:r>
              <a:rPr lang="nl-NL" sz="1800" b="1" dirty="0" smtClean="0"/>
              <a:t> scenario’s of </a:t>
            </a:r>
            <a:r>
              <a:rPr lang="nl-NL" sz="1800" b="1" dirty="0" err="1" smtClean="0"/>
              <a:t>Brexit</a:t>
            </a:r>
            <a:endParaRPr lang="nl-NL" sz="1800" dirty="0"/>
          </a:p>
          <a:p>
            <a:pPr marL="0" indent="0">
              <a:buNone/>
            </a:pP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their</a:t>
            </a:r>
            <a:r>
              <a:rPr lang="nl-NL" sz="1800" dirty="0" smtClean="0"/>
              <a:t> </a:t>
            </a:r>
            <a:r>
              <a:rPr lang="nl-NL" sz="1800" dirty="0" err="1" smtClean="0"/>
              <a:t>why’s</a:t>
            </a:r>
            <a:r>
              <a:rPr lang="nl-NL" sz="1800" dirty="0" smtClean="0"/>
              <a:t>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won’ts</a:t>
            </a:r>
            <a:endParaRPr lang="nl-NL" sz="1800" dirty="0" smtClean="0"/>
          </a:p>
          <a:p>
            <a:pPr marL="0" indent="0">
              <a:buNone/>
            </a:pPr>
            <a:r>
              <a:rPr lang="nl-NL" sz="1800" b="1" dirty="0" smtClean="0"/>
              <a:t/>
            </a:r>
            <a:br>
              <a:rPr lang="nl-NL" sz="1800" b="1" dirty="0" smtClean="0"/>
            </a:br>
            <a:r>
              <a:rPr lang="nl-NL" sz="1800" b="1" dirty="0" smtClean="0"/>
              <a:t>Indirect Tax compliance in a post-</a:t>
            </a:r>
            <a:r>
              <a:rPr lang="nl-NL" sz="1800" b="1" dirty="0" err="1" smtClean="0"/>
              <a:t>Brexit</a:t>
            </a:r>
            <a:r>
              <a:rPr lang="nl-NL" sz="1800" b="1" dirty="0" smtClean="0"/>
              <a:t> </a:t>
            </a:r>
            <a:r>
              <a:rPr lang="nl-NL" sz="1800" b="1" dirty="0" err="1" smtClean="0"/>
              <a:t>world</a:t>
            </a:r>
            <a:r>
              <a:rPr lang="nl-NL" sz="1800" dirty="0" smtClean="0"/>
              <a:t/>
            </a:r>
            <a:br>
              <a:rPr lang="nl-NL" sz="1800" dirty="0" smtClean="0"/>
            </a:br>
            <a:endParaRPr lang="nl-NL" sz="1800" dirty="0" smtClean="0"/>
          </a:p>
          <a:p>
            <a:pPr marL="0" indent="0">
              <a:buNone/>
            </a:pPr>
            <a:r>
              <a:rPr lang="nl-NL" sz="1800" b="1" dirty="0" smtClean="0"/>
              <a:t>The Irish Border in </a:t>
            </a:r>
            <a:r>
              <a:rPr lang="nl-NL" sz="1800" b="1" dirty="0" err="1" smtClean="0"/>
              <a:t>the</a:t>
            </a:r>
            <a:r>
              <a:rPr lang="nl-NL" sz="1800" b="1" dirty="0" smtClean="0"/>
              <a:t> Press</a:t>
            </a:r>
            <a:endParaRPr lang="nl-NL" sz="1800" b="1" dirty="0"/>
          </a:p>
          <a:p>
            <a:pPr marL="0" indent="0">
              <a:buNone/>
            </a:pPr>
            <a:endParaRPr lang="nl-NL" sz="1800" dirty="0" smtClean="0"/>
          </a:p>
          <a:p>
            <a:pPr marL="0" indent="0">
              <a:buNone/>
            </a:pPr>
            <a:r>
              <a:rPr lang="nl-NL" sz="1800" b="1" dirty="0" err="1" smtClean="0"/>
              <a:t>Questions</a:t>
            </a:r>
            <a:r>
              <a:rPr lang="nl-NL" sz="1800" b="1" dirty="0" smtClean="0"/>
              <a:t> / </a:t>
            </a:r>
            <a:r>
              <a:rPr lang="nl-NL" sz="1800" b="1" dirty="0" err="1" smtClean="0"/>
              <a:t>discussions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67052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Introduction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88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4" y="1197301"/>
            <a:ext cx="8061672" cy="460858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Article</a:t>
            </a:r>
            <a:r>
              <a:rPr lang="nl-NL" dirty="0" smtClean="0"/>
              <a:t> 50?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91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92936" cy="696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8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Timetable EU </a:t>
            </a:r>
            <a:r>
              <a:rPr lang="nl-NL" dirty="0" err="1" smtClean="0"/>
              <a:t>negotiation</a:t>
            </a:r>
            <a:r>
              <a:rPr lang="nl-NL" dirty="0" smtClean="0"/>
              <a:t> </a:t>
            </a:r>
            <a:r>
              <a:rPr lang="nl-NL" dirty="0" err="1" smtClean="0"/>
              <a:t>examples</a:t>
            </a:r>
            <a:endParaRPr lang="nl-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249489"/>
              </p:ext>
            </p:extLst>
          </p:nvPr>
        </p:nvGraphicFramePr>
        <p:xfrm>
          <a:off x="457200" y="1600200"/>
          <a:ext cx="8229600" cy="36068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010578"/>
                <a:gridCol w="1762699"/>
                <a:gridCol w="1916935"/>
                <a:gridCol w="2539388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Country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Start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negotiations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Agreement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Timeline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Canada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May 2009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July</a:t>
                      </a:r>
                      <a:r>
                        <a:rPr lang="nl-NL" dirty="0" smtClean="0"/>
                        <a:t> 2016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7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years</a:t>
                      </a:r>
                      <a:r>
                        <a:rPr lang="nl-NL" baseline="0" dirty="0" smtClean="0"/>
                        <a:t>, 2 </a:t>
                      </a:r>
                      <a:r>
                        <a:rPr lang="nl-NL" baseline="0" dirty="0" err="1" smtClean="0"/>
                        <a:t>months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Japan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March</a:t>
                      </a:r>
                      <a:r>
                        <a:rPr lang="nl-NL" dirty="0" smtClean="0"/>
                        <a:t> 2013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December 2017?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dirty="0" err="1" smtClean="0"/>
                        <a:t>years</a:t>
                      </a:r>
                      <a:r>
                        <a:rPr lang="nl-NL" dirty="0" smtClean="0"/>
                        <a:t>,</a:t>
                      </a:r>
                      <a:r>
                        <a:rPr lang="nl-NL" baseline="0" dirty="0" smtClean="0"/>
                        <a:t> 9 </a:t>
                      </a:r>
                      <a:r>
                        <a:rPr lang="nl-NL" baseline="0" dirty="0" err="1" smtClean="0"/>
                        <a:t>months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Mercosur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May 2010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7 </a:t>
                      </a:r>
                      <a:r>
                        <a:rPr lang="nl-NL" dirty="0" err="1" smtClean="0"/>
                        <a:t>years</a:t>
                      </a:r>
                      <a:r>
                        <a:rPr lang="nl-NL" dirty="0" smtClean="0"/>
                        <a:t>, 6 </a:t>
                      </a:r>
                      <a:r>
                        <a:rPr lang="nl-NL" dirty="0" err="1" smtClean="0"/>
                        <a:t>months</a:t>
                      </a:r>
                      <a:r>
                        <a:rPr lang="nl-NL" dirty="0" smtClean="0"/>
                        <a:t> +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i="1" dirty="0" smtClean="0"/>
                        <a:t>Mexico (1997)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smtClean="0"/>
                        <a:t>May 2016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smtClean="0"/>
                        <a:t>-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smtClean="0"/>
                        <a:t>1</a:t>
                      </a:r>
                      <a:r>
                        <a:rPr lang="nl-NL" i="1" baseline="0" dirty="0" smtClean="0"/>
                        <a:t> </a:t>
                      </a:r>
                      <a:r>
                        <a:rPr lang="nl-NL" i="1" baseline="0" dirty="0" err="1" smtClean="0"/>
                        <a:t>year</a:t>
                      </a:r>
                      <a:r>
                        <a:rPr lang="nl-NL" i="1" baseline="0" dirty="0" smtClean="0"/>
                        <a:t>, 6 </a:t>
                      </a:r>
                      <a:r>
                        <a:rPr lang="nl-NL" i="1" baseline="0" dirty="0" err="1" smtClean="0"/>
                        <a:t>months</a:t>
                      </a:r>
                      <a:r>
                        <a:rPr lang="nl-NL" i="1" dirty="0" smtClean="0"/>
                        <a:t> +</a:t>
                      </a:r>
                      <a:endParaRPr lang="nl-NL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 smtClean="0"/>
                        <a:t>Peru</a:t>
                      </a:r>
                      <a:endParaRPr lang="nl-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 err="1" smtClean="0"/>
                        <a:t>March</a:t>
                      </a:r>
                      <a:r>
                        <a:rPr lang="nl-NL" b="1" baseline="0" dirty="0" smtClean="0"/>
                        <a:t> </a:t>
                      </a:r>
                      <a:r>
                        <a:rPr lang="nl-NL" b="1" dirty="0" smtClean="0"/>
                        <a:t>2011</a:t>
                      </a:r>
                      <a:endParaRPr lang="nl-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 err="1" smtClean="0"/>
                        <a:t>June</a:t>
                      </a:r>
                      <a:r>
                        <a:rPr lang="nl-NL" b="1" dirty="0" smtClean="0"/>
                        <a:t> 2012</a:t>
                      </a:r>
                      <a:endParaRPr lang="nl-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 smtClean="0"/>
                        <a:t>14 </a:t>
                      </a:r>
                      <a:r>
                        <a:rPr lang="nl-NL" b="1" dirty="0" err="1" smtClean="0"/>
                        <a:t>months</a:t>
                      </a:r>
                      <a:endParaRPr lang="nl-N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i="1" dirty="0" smtClean="0"/>
                        <a:t>South </a:t>
                      </a:r>
                      <a:r>
                        <a:rPr lang="nl-NL" i="1" dirty="0" err="1" smtClean="0"/>
                        <a:t>Africa</a:t>
                      </a:r>
                      <a:r>
                        <a:rPr lang="nl-NL" i="1" dirty="0" smtClean="0"/>
                        <a:t> (2007)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err="1" smtClean="0"/>
                        <a:t>February</a:t>
                      </a:r>
                      <a:r>
                        <a:rPr lang="nl-NL" i="1" dirty="0" smtClean="0"/>
                        <a:t> 2007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err="1" smtClean="0"/>
                        <a:t>June</a:t>
                      </a:r>
                      <a:r>
                        <a:rPr lang="nl-NL" i="1" dirty="0" smtClean="0"/>
                        <a:t> 2016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smtClean="0"/>
                        <a:t>9 </a:t>
                      </a:r>
                      <a:r>
                        <a:rPr lang="nl-NL" i="1" dirty="0" err="1" smtClean="0"/>
                        <a:t>years</a:t>
                      </a:r>
                      <a:r>
                        <a:rPr lang="nl-NL" i="1" dirty="0" smtClean="0"/>
                        <a:t>, 4 </a:t>
                      </a:r>
                      <a:r>
                        <a:rPr lang="nl-NL" i="1" dirty="0" err="1" smtClean="0"/>
                        <a:t>months</a:t>
                      </a:r>
                      <a:endParaRPr lang="nl-NL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i="1" dirty="0" smtClean="0"/>
                        <a:t>Turkey (1995)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err="1" smtClean="0"/>
                        <a:t>March</a:t>
                      </a:r>
                      <a:r>
                        <a:rPr lang="nl-NL" i="1" baseline="0" dirty="0" smtClean="0"/>
                        <a:t> </a:t>
                      </a:r>
                      <a:r>
                        <a:rPr lang="nl-NL" i="1" dirty="0" smtClean="0"/>
                        <a:t>1996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smtClean="0"/>
                        <a:t>-</a:t>
                      </a:r>
                      <a:endParaRPr lang="nl-NL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 smtClean="0"/>
                        <a:t>21</a:t>
                      </a:r>
                      <a:r>
                        <a:rPr lang="nl-NL" i="1" baseline="0" dirty="0" smtClean="0"/>
                        <a:t> </a:t>
                      </a:r>
                      <a:r>
                        <a:rPr lang="nl-NL" i="1" baseline="0" dirty="0" err="1" smtClean="0"/>
                        <a:t>years</a:t>
                      </a:r>
                      <a:r>
                        <a:rPr lang="nl-NL" i="1" baseline="0" dirty="0" smtClean="0"/>
                        <a:t>, 6 </a:t>
                      </a:r>
                      <a:r>
                        <a:rPr lang="nl-NL" i="1" baseline="0" dirty="0" err="1" smtClean="0"/>
                        <a:t>months</a:t>
                      </a:r>
                      <a:r>
                        <a:rPr lang="nl-NL" i="1" baseline="0" dirty="0" smtClean="0"/>
                        <a:t> +</a:t>
                      </a:r>
                      <a:endParaRPr lang="nl-NL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United </a:t>
                      </a:r>
                      <a:r>
                        <a:rPr lang="nl-NL" dirty="0" err="1" smtClean="0"/>
                        <a:t>States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April 2007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10 </a:t>
                      </a:r>
                      <a:r>
                        <a:rPr lang="nl-NL" dirty="0" err="1" smtClean="0"/>
                        <a:t>years</a:t>
                      </a:r>
                      <a:r>
                        <a:rPr lang="nl-NL" dirty="0" smtClean="0"/>
                        <a:t>, 5 </a:t>
                      </a:r>
                      <a:r>
                        <a:rPr lang="nl-NL" dirty="0" err="1" smtClean="0"/>
                        <a:t>months</a:t>
                      </a:r>
                      <a:r>
                        <a:rPr lang="nl-NL" dirty="0" smtClean="0"/>
                        <a:t> +</a:t>
                      </a:r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9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Three scenario’s of </a:t>
            </a:r>
            <a:r>
              <a:rPr lang="nl-NL" dirty="0" err="1" smtClean="0"/>
              <a:t>Brexit</a:t>
            </a:r>
            <a:r>
              <a:rPr lang="nl-NL" b="0" dirty="0" smtClean="0"/>
              <a:t/>
            </a:r>
            <a:br>
              <a:rPr lang="nl-NL" b="0" dirty="0" smtClean="0"/>
            </a:br>
            <a:r>
              <a:rPr lang="nl-NL" b="0" dirty="0" err="1" smtClean="0"/>
              <a:t>and</a:t>
            </a:r>
            <a:r>
              <a:rPr lang="nl-NL" b="0" dirty="0" smtClean="0"/>
              <a:t> </a:t>
            </a:r>
            <a:r>
              <a:rPr lang="nl-NL" b="0" dirty="0" err="1" smtClean="0"/>
              <a:t>their</a:t>
            </a:r>
            <a:r>
              <a:rPr lang="nl-NL" b="0" dirty="0" smtClean="0"/>
              <a:t> </a:t>
            </a:r>
            <a:r>
              <a:rPr lang="nl-NL" b="0" dirty="0" err="1" smtClean="0"/>
              <a:t>why’s</a:t>
            </a:r>
            <a:r>
              <a:rPr lang="nl-NL" b="0" dirty="0" smtClean="0"/>
              <a:t> </a:t>
            </a:r>
            <a:r>
              <a:rPr lang="nl-NL" b="0" dirty="0" err="1" smtClean="0"/>
              <a:t>and</a:t>
            </a:r>
            <a:r>
              <a:rPr lang="nl-NL" b="0" dirty="0" smtClean="0"/>
              <a:t> </a:t>
            </a:r>
            <a:r>
              <a:rPr lang="nl-NL" b="0" dirty="0" err="1" smtClean="0"/>
              <a:t>wont’s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855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Customs Union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268719"/>
            <a:ext cx="8229600" cy="2111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Currently with Turkey (Ankara Association Agreement, 1963)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Not applicable: EU </a:t>
            </a: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internal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market (free movement of persons) </a:t>
            </a: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and flanking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policies; 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ommon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security and defense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endParaRPr lang="en-US" sz="1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pplicable: EU </a:t>
            </a: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customs union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(EU common external customs tariff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common agricultural &amp; fisheries policies,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trade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policy, </a:t>
            </a:r>
            <a:endParaRPr lang="en-US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No participation in EU decision making, no access to European Court of Justice and other EU institutions</a:t>
            </a:r>
            <a:r>
              <a:rPr lang="en-US" sz="1600" b="1" i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AutoShape 2" descr="fbeeldingsresultaat voor European Economic Area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AutoShape 4" descr="fbeeldingsresultaat voor European Economic Area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9" name="Rectangle 8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0" name="Rectangle 9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11" name="Rectangle 10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12" name="Rectangle 11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tangle 12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071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Tailor-made trade agreement</a:t>
            </a:r>
            <a:endParaRPr lang="en-US" b="1" i="1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2800" dirty="0" smtClean="0"/>
          </a:p>
          <a:p>
            <a:endParaRPr lang="en-US" altLang="en-US" sz="3200" dirty="0" smtClean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599334"/>
            <a:ext cx="8338242" cy="405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tailor made agreements with the EU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sz="1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Stabilisation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and association agreements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Partnership agreements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artnership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and cooperation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agreements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Trade agreements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Comprehensive Economic and Trade Agreement (CETA, 2016)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EU-Singapore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Free Trade Agreement (EUSFTA)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Transatlantic Trade Investment Partnership (TTIP)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Trade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Services Agreement (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TiSA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 typeface="Wingdings" charset="2"/>
              <a:buChar char="§"/>
              <a:defRPr/>
            </a:pPr>
            <a:endParaRPr lang="en-GB" sz="1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5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8" name="Rectangle 7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9" name="Rectangle 8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10" name="Rectangle 9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Rectangle 10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12" name="Rectangle 11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189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Fallback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600" dirty="0" smtClean="0"/>
          </a:p>
          <a:p>
            <a:r>
              <a:rPr lang="en-US" sz="1600" dirty="0" smtClean="0"/>
              <a:t>WTO </a:t>
            </a:r>
            <a:r>
              <a:rPr lang="en-US" sz="1600" dirty="0"/>
              <a:t>rules: basic terms of trade, rather than extensive market </a:t>
            </a:r>
            <a:r>
              <a:rPr lang="en-US" sz="1600" dirty="0" smtClean="0"/>
              <a:t>integration</a:t>
            </a:r>
          </a:p>
          <a:p>
            <a:r>
              <a:rPr lang="en-US" sz="1600" dirty="0" smtClean="0"/>
              <a:t>Customs duty rates apply to imports from all countries that do not have FTA with UK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To what extent do the WTO rules apply automatically to the UK once it has left the EU?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5" name="Rectangle 4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6" name="Rectangle 5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7" name="Rectangle 6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06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Three scenario’s of </a:t>
            </a:r>
            <a:r>
              <a:rPr lang="nl-NL" dirty="0" err="1" smtClean="0"/>
              <a:t>Brexit</a:t>
            </a:r>
            <a:endParaRPr lang="nl-NL" dirty="0"/>
          </a:p>
        </p:txBody>
      </p:sp>
      <p:sp>
        <p:nvSpPr>
          <p:cNvPr id="39" name="Rectangle 5"/>
          <p:cNvSpPr/>
          <p:nvPr/>
        </p:nvSpPr>
        <p:spPr bwMode="gray">
          <a:xfrm>
            <a:off x="374889" y="2602109"/>
            <a:ext cx="2520000" cy="1411206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0" name="Rectangle 6"/>
          <p:cNvSpPr/>
          <p:nvPr/>
        </p:nvSpPr>
        <p:spPr bwMode="gray">
          <a:xfrm>
            <a:off x="3181905" y="2592584"/>
            <a:ext cx="2520000" cy="1411206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1" name="Rectangle 7"/>
          <p:cNvSpPr/>
          <p:nvPr/>
        </p:nvSpPr>
        <p:spPr bwMode="gray">
          <a:xfrm>
            <a:off x="6056533" y="2591884"/>
            <a:ext cx="2520000" cy="1421431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2" name="Rectangle 8"/>
          <p:cNvSpPr/>
          <p:nvPr/>
        </p:nvSpPr>
        <p:spPr bwMode="gray">
          <a:xfrm>
            <a:off x="374889" y="2274787"/>
            <a:ext cx="2520000" cy="247173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algn="ctr" defTabSz="1043056"/>
            <a:r>
              <a:rPr lang="en-GB" sz="1103" b="1" kern="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Customs Union</a:t>
            </a:r>
            <a:endParaRPr lang="en-GB" sz="1103" b="1" kern="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3" name="Rectangle 9"/>
          <p:cNvSpPr/>
          <p:nvPr/>
        </p:nvSpPr>
        <p:spPr bwMode="gray">
          <a:xfrm>
            <a:off x="3181905" y="2265262"/>
            <a:ext cx="2520000" cy="247173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algn="ctr" defTabSz="1043056"/>
            <a:r>
              <a:rPr lang="en-GB" sz="1103" b="1" kern="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Free Trade Agreement</a:t>
            </a:r>
            <a:endParaRPr lang="en-GB" sz="1103" b="1" kern="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4" name="Rectangle 10"/>
          <p:cNvSpPr/>
          <p:nvPr/>
        </p:nvSpPr>
        <p:spPr bwMode="gray">
          <a:xfrm>
            <a:off x="6056533" y="2265262"/>
            <a:ext cx="2520000" cy="247173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algn="ctr" defTabSz="1043056"/>
            <a:r>
              <a:rPr lang="en-GB" sz="1103" b="1" kern="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Third Country (WTO)</a:t>
            </a:r>
            <a:endParaRPr lang="en-GB" sz="1103" b="1" kern="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5" name="Rectangle 11"/>
          <p:cNvSpPr/>
          <p:nvPr/>
        </p:nvSpPr>
        <p:spPr bwMode="gray">
          <a:xfrm>
            <a:off x="371282" y="5037510"/>
            <a:ext cx="2520000" cy="366878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defTabSz="1043056"/>
            <a:r>
              <a:rPr lang="en-GB" sz="9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Example</a:t>
            </a:r>
            <a:r>
              <a:rPr lang="en-GB" sz="9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: </a:t>
            </a:r>
            <a:r>
              <a:rPr lang="en-GB" sz="9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Turkey</a:t>
            </a:r>
            <a:endParaRPr lang="en-GB" sz="900" b="1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6" name="Rectangle 12"/>
          <p:cNvSpPr/>
          <p:nvPr/>
        </p:nvSpPr>
        <p:spPr bwMode="gray">
          <a:xfrm>
            <a:off x="3181905" y="5038074"/>
            <a:ext cx="2520000" cy="366878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defTabSz="1043056"/>
            <a:r>
              <a:rPr lang="en-GB" sz="9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Examples</a:t>
            </a:r>
            <a:r>
              <a:rPr lang="en-GB" sz="9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: Switzerland, </a:t>
            </a:r>
            <a:r>
              <a:rPr lang="en-GB" sz="9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Norway, South Africa, Korea &amp; Mexico</a:t>
            </a:r>
            <a:endParaRPr lang="en-GB" sz="900" b="1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7" name="Rectangle 13"/>
          <p:cNvSpPr/>
          <p:nvPr/>
        </p:nvSpPr>
        <p:spPr bwMode="gray">
          <a:xfrm>
            <a:off x="6057627" y="5043893"/>
            <a:ext cx="2520000" cy="366878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defTabSz="1043056"/>
            <a:r>
              <a:rPr lang="en-GB" sz="9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Example</a:t>
            </a:r>
            <a:r>
              <a:rPr lang="en-GB" sz="9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: Russia, </a:t>
            </a:r>
            <a:r>
              <a:rPr lang="en-GB" sz="9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USA, Japan, China</a:t>
            </a:r>
            <a:endParaRPr lang="en-GB" sz="900" b="1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48" name="Straight Arrow Connector 14"/>
          <p:cNvCxnSpPr>
            <a:stCxn id="51" idx="2"/>
          </p:cNvCxnSpPr>
          <p:nvPr/>
        </p:nvCxnSpPr>
        <p:spPr bwMode="gray">
          <a:xfrm flipH="1">
            <a:off x="4388847" y="1831073"/>
            <a:ext cx="6" cy="366686"/>
          </a:xfrm>
          <a:prstGeom prst="straightConnector1">
            <a:avLst/>
          </a:prstGeom>
          <a:noFill/>
          <a:ln w="19050" cap="flat" cmpd="sng" algn="ctr">
            <a:solidFill>
              <a:srgbClr val="7F7E82"/>
            </a:solidFill>
            <a:prstDash val="solid"/>
            <a:tailEnd type="triangle" w="lg" len="lg"/>
          </a:ln>
          <a:effectLst/>
        </p:spPr>
      </p:cxnSp>
      <p:cxnSp>
        <p:nvCxnSpPr>
          <p:cNvPr id="49" name="Straight Arrow Connector 15"/>
          <p:cNvCxnSpPr>
            <a:stCxn id="51" idx="2"/>
          </p:cNvCxnSpPr>
          <p:nvPr/>
        </p:nvCxnSpPr>
        <p:spPr bwMode="gray">
          <a:xfrm flipH="1">
            <a:off x="2492897" y="1831073"/>
            <a:ext cx="1895956" cy="366686"/>
          </a:xfrm>
          <a:prstGeom prst="straightConnector1">
            <a:avLst/>
          </a:prstGeom>
          <a:noFill/>
          <a:ln w="19050" cap="flat" cmpd="sng" algn="ctr">
            <a:solidFill>
              <a:srgbClr val="7F7E82"/>
            </a:solidFill>
            <a:prstDash val="solid"/>
            <a:tailEnd type="triangle" w="lg" len="lg"/>
          </a:ln>
          <a:effectLst/>
        </p:spPr>
      </p:cxnSp>
      <p:cxnSp>
        <p:nvCxnSpPr>
          <p:cNvPr id="50" name="Straight Arrow Connector 16"/>
          <p:cNvCxnSpPr>
            <a:stCxn id="51" idx="2"/>
          </p:cNvCxnSpPr>
          <p:nvPr/>
        </p:nvCxnSpPr>
        <p:spPr bwMode="gray">
          <a:xfrm>
            <a:off x="4388853" y="1831073"/>
            <a:ext cx="2216371" cy="376884"/>
          </a:xfrm>
          <a:prstGeom prst="straightConnector1">
            <a:avLst/>
          </a:prstGeom>
          <a:noFill/>
          <a:ln w="19050" cap="flat" cmpd="sng" algn="ctr">
            <a:solidFill>
              <a:srgbClr val="7F7E82"/>
            </a:solidFill>
            <a:prstDash val="solid"/>
            <a:tailEnd type="triangle" w="lg" len="lg"/>
          </a:ln>
          <a:effectLst/>
        </p:spPr>
      </p:cxnSp>
      <p:sp>
        <p:nvSpPr>
          <p:cNvPr id="51" name="Rectangle 18"/>
          <p:cNvSpPr/>
          <p:nvPr/>
        </p:nvSpPr>
        <p:spPr bwMode="gray">
          <a:xfrm>
            <a:off x="2955363" y="1496819"/>
            <a:ext cx="2866979" cy="334254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79383" tIns="79383" rIns="79383" bIns="79383" rtlCol="0" anchor="ctr"/>
          <a:lstStyle/>
          <a:p>
            <a:pPr algn="ctr" defTabSz="1043056"/>
            <a:r>
              <a:rPr lang="en-GB" sz="1544" b="1" kern="0" dirty="0">
                <a:latin typeface="Arial" panose="020B0604020202020204" pitchFamily="34" charset="0"/>
                <a:ea typeface="ＭＳ Ｐゴシック" panose="020B0600070205080204" pitchFamily="50" charset="-128"/>
              </a:rPr>
              <a:t>S</a:t>
            </a:r>
            <a:r>
              <a:rPr lang="en-GB" sz="1544" b="1" kern="0" dirty="0" smtClean="0">
                <a:latin typeface="Arial" panose="020B0604020202020204" pitchFamily="34" charset="0"/>
                <a:ea typeface="ＭＳ Ｐゴシック" panose="020B0600070205080204" pitchFamily="50" charset="-128"/>
              </a:rPr>
              <a:t>cenarios</a:t>
            </a:r>
            <a:endParaRPr lang="en-GB" sz="1544" b="1" kern="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52" name="Oval 20"/>
          <p:cNvSpPr/>
          <p:nvPr/>
        </p:nvSpPr>
        <p:spPr>
          <a:xfrm>
            <a:off x="227581" y="2231589"/>
            <a:ext cx="360000" cy="32727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1</a:t>
            </a:r>
          </a:p>
        </p:txBody>
      </p:sp>
      <p:sp>
        <p:nvSpPr>
          <p:cNvPr id="53" name="Oval 21"/>
          <p:cNvSpPr/>
          <p:nvPr/>
        </p:nvSpPr>
        <p:spPr>
          <a:xfrm>
            <a:off x="3016976" y="2231589"/>
            <a:ext cx="360000" cy="32727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2</a:t>
            </a:r>
          </a:p>
        </p:txBody>
      </p:sp>
      <p:sp>
        <p:nvSpPr>
          <p:cNvPr id="54" name="Oval 22"/>
          <p:cNvSpPr/>
          <p:nvPr/>
        </p:nvSpPr>
        <p:spPr>
          <a:xfrm>
            <a:off x="5864847" y="2231589"/>
            <a:ext cx="360000" cy="32727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3</a:t>
            </a:r>
          </a:p>
        </p:txBody>
      </p:sp>
      <p:sp>
        <p:nvSpPr>
          <p:cNvPr id="55" name="Rectangle 23"/>
          <p:cNvSpPr/>
          <p:nvPr/>
        </p:nvSpPr>
        <p:spPr bwMode="gray">
          <a:xfrm>
            <a:off x="374889" y="4084474"/>
            <a:ext cx="2520000" cy="916134"/>
          </a:xfrm>
          <a:prstGeom prst="rect">
            <a:avLst/>
          </a:prstGeom>
          <a:noFill/>
          <a:ln w="19050" cap="flat" cmpd="sng" algn="ctr">
            <a:solidFill>
              <a:schemeClr val="accent3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No customs duties</a:t>
            </a:r>
          </a:p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Additional customs formalities</a:t>
            </a:r>
          </a:p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Import VAT, VAT formalities and VAT cash flow</a:t>
            </a:r>
          </a:p>
        </p:txBody>
      </p:sp>
      <p:sp>
        <p:nvSpPr>
          <p:cNvPr id="56" name="Rectangle 24"/>
          <p:cNvSpPr/>
          <p:nvPr/>
        </p:nvSpPr>
        <p:spPr bwMode="gray">
          <a:xfrm>
            <a:off x="3181905" y="4084471"/>
            <a:ext cx="2520000" cy="916137"/>
          </a:xfrm>
          <a:prstGeom prst="rect">
            <a:avLst/>
          </a:prstGeom>
          <a:noFill/>
          <a:ln w="19050" cap="flat" cmpd="sng" algn="ctr">
            <a:solidFill>
              <a:schemeClr val="accent3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Additional customs duties</a:t>
            </a:r>
          </a:p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Additional customs formalities</a:t>
            </a:r>
          </a:p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Import VAT, VAT formalities and </a:t>
            </a:r>
            <a:r>
              <a:rPr lang="en-GB" sz="1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VAT cash flow</a:t>
            </a:r>
            <a:endParaRPr lang="en-GB" sz="1000" b="1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57" name="Rectangle 25"/>
          <p:cNvSpPr/>
          <p:nvPr/>
        </p:nvSpPr>
        <p:spPr bwMode="gray">
          <a:xfrm>
            <a:off x="6070181" y="4070826"/>
            <a:ext cx="2520000" cy="916134"/>
          </a:xfrm>
          <a:prstGeom prst="rect">
            <a:avLst/>
          </a:prstGeom>
          <a:noFill/>
          <a:ln w="19050" cap="flat" cmpd="sng" algn="ctr">
            <a:solidFill>
              <a:schemeClr val="accent3"/>
            </a:solidFill>
            <a:prstDash val="solid"/>
          </a:ln>
          <a:effectLst/>
        </p:spPr>
        <p:txBody>
          <a:bodyPr lIns="79383" tIns="79383" rIns="79383" bIns="79383" rtlCol="0" anchor="ctr"/>
          <a:lstStyle/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Additional customs duties</a:t>
            </a:r>
          </a:p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Additional </a:t>
            </a:r>
            <a:r>
              <a:rPr lang="en-GB" sz="10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customs formalities</a:t>
            </a:r>
          </a:p>
          <a:p>
            <a:pPr marL="171450" indent="-171450" defTabSz="104305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0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Import VAT, VAT formalities and </a:t>
            </a:r>
            <a:r>
              <a:rPr lang="en-GB" sz="1000" b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VAT cash flow</a:t>
            </a:r>
            <a:endParaRPr lang="en-GB" sz="1000" b="1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519" y="2831091"/>
            <a:ext cx="891858" cy="891858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371" y="3027015"/>
            <a:ext cx="998604" cy="70526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078" y="3141883"/>
            <a:ext cx="998604" cy="70526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064" y="2785031"/>
            <a:ext cx="998604" cy="70526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957" y="4127124"/>
            <a:ext cx="245589" cy="17344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839" y="2797956"/>
            <a:ext cx="891858" cy="891858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784" y="4127123"/>
            <a:ext cx="245589" cy="173447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898" y="4111506"/>
            <a:ext cx="245589" cy="173447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361" y="4312249"/>
            <a:ext cx="287007" cy="287007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246" y="4314829"/>
            <a:ext cx="287007" cy="28700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500" y="4329651"/>
            <a:ext cx="287007" cy="287007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040" y="4788758"/>
            <a:ext cx="245589" cy="173447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898" y="4813513"/>
            <a:ext cx="245589" cy="173447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783" y="4788759"/>
            <a:ext cx="245589" cy="173447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83" y="3079617"/>
            <a:ext cx="891858" cy="891858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873" y="2750322"/>
            <a:ext cx="891858" cy="89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8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Indirect Tax Compliance in a Post-</a:t>
            </a:r>
            <a:r>
              <a:rPr lang="nl-NL" dirty="0" err="1" smtClean="0"/>
              <a:t>Brexit</a:t>
            </a:r>
            <a:r>
              <a:rPr lang="nl-NL" dirty="0" smtClean="0"/>
              <a:t> World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63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Customs implications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Rectangle 6"/>
          <p:cNvSpPr/>
          <p:nvPr/>
        </p:nvSpPr>
        <p:spPr bwMode="gray">
          <a:xfrm>
            <a:off x="123065" y="1196775"/>
            <a:ext cx="1387582" cy="1263673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" name="Rectangle 6"/>
          <p:cNvSpPr/>
          <p:nvPr/>
        </p:nvSpPr>
        <p:spPr bwMode="gray">
          <a:xfrm>
            <a:off x="129354" y="2651145"/>
            <a:ext cx="1381293" cy="3284072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27" y="3746498"/>
            <a:ext cx="891858" cy="8918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54" y="1475979"/>
            <a:ext cx="998604" cy="705264"/>
          </a:xfrm>
          <a:prstGeom prst="rect">
            <a:avLst/>
          </a:prstGeom>
        </p:spPr>
      </p:pic>
      <p:sp>
        <p:nvSpPr>
          <p:cNvPr id="9" name="Rectangle 6"/>
          <p:cNvSpPr/>
          <p:nvPr/>
        </p:nvSpPr>
        <p:spPr bwMode="gray">
          <a:xfrm>
            <a:off x="1688393" y="1196774"/>
            <a:ext cx="1419973" cy="631839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10" name="Rectangle 6"/>
          <p:cNvSpPr/>
          <p:nvPr/>
        </p:nvSpPr>
        <p:spPr bwMode="gray">
          <a:xfrm>
            <a:off x="1705137" y="2651145"/>
            <a:ext cx="1403230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9304" y="1412391"/>
            <a:ext cx="1325805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err="1" smtClean="0"/>
              <a:t>Customs</a:t>
            </a:r>
            <a:r>
              <a:rPr lang="nl-NL" sz="1200" b="1" dirty="0" smtClean="0"/>
              <a:t> </a:t>
            </a:r>
            <a:r>
              <a:rPr lang="nl-NL" sz="1200" b="1" dirty="0" err="1" smtClean="0"/>
              <a:t>duties</a:t>
            </a:r>
            <a:endParaRPr lang="nl-NL" sz="1200" b="1" dirty="0" smtClean="0"/>
          </a:p>
        </p:txBody>
      </p:sp>
      <p:sp>
        <p:nvSpPr>
          <p:cNvPr id="12" name="Rectangle 6"/>
          <p:cNvSpPr/>
          <p:nvPr/>
        </p:nvSpPr>
        <p:spPr bwMode="gray">
          <a:xfrm>
            <a:off x="3319598" y="1196774"/>
            <a:ext cx="5718867" cy="63183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13" name="Rectangle 6"/>
          <p:cNvSpPr/>
          <p:nvPr/>
        </p:nvSpPr>
        <p:spPr bwMode="gray">
          <a:xfrm>
            <a:off x="3319598" y="2651145"/>
            <a:ext cx="5718867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14" name="Rectangle 6"/>
          <p:cNvSpPr/>
          <p:nvPr/>
        </p:nvSpPr>
        <p:spPr bwMode="gray">
          <a:xfrm>
            <a:off x="1688394" y="1828612"/>
            <a:ext cx="1419973" cy="636451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02447" y="1972128"/>
            <a:ext cx="1339404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err="1" smtClean="0"/>
              <a:t>Administrative</a:t>
            </a:r>
            <a:r>
              <a:rPr lang="nl-NL" sz="1200" b="1" dirty="0" smtClean="0"/>
              <a:t> </a:t>
            </a:r>
            <a:r>
              <a:rPr lang="nl-NL" sz="1200" b="1" dirty="0" err="1" smtClean="0"/>
              <a:t>costs</a:t>
            </a:r>
            <a:endParaRPr lang="nl-NL" sz="1200" b="1" dirty="0" smtClean="0"/>
          </a:p>
        </p:txBody>
      </p:sp>
      <p:sp>
        <p:nvSpPr>
          <p:cNvPr id="16" name="Rectangle 6"/>
          <p:cNvSpPr/>
          <p:nvPr/>
        </p:nvSpPr>
        <p:spPr bwMode="gray">
          <a:xfrm>
            <a:off x="3319598" y="1828613"/>
            <a:ext cx="5718867" cy="63183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6767" y="1233708"/>
            <a:ext cx="5718867" cy="81868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The </a:t>
            </a:r>
            <a:r>
              <a:rPr lang="nl-NL" sz="1200" dirty="0" err="1" smtClean="0"/>
              <a:t>scenarios</a:t>
            </a:r>
            <a:r>
              <a:rPr lang="nl-NL" sz="1200" dirty="0" smtClean="0"/>
              <a:t> of Free Trade </a:t>
            </a:r>
            <a:r>
              <a:rPr lang="nl-NL" sz="1200" dirty="0" err="1" smtClean="0"/>
              <a:t>Agreements</a:t>
            </a:r>
            <a:r>
              <a:rPr lang="nl-NL" sz="1200" dirty="0" smtClean="0"/>
              <a:t> (</a:t>
            </a:r>
            <a:r>
              <a:rPr lang="nl-NL" sz="1200" dirty="0" err="1" smtClean="0"/>
              <a:t>FTAs</a:t>
            </a:r>
            <a:r>
              <a:rPr lang="nl-NL" sz="1200" dirty="0" smtClean="0"/>
              <a:t>) </a:t>
            </a:r>
            <a:r>
              <a:rPr lang="nl-NL" sz="1200" dirty="0" err="1" smtClean="0"/>
              <a:t>and</a:t>
            </a:r>
            <a:r>
              <a:rPr lang="nl-NL" sz="1200" dirty="0" smtClean="0"/>
              <a:t> WTO </a:t>
            </a:r>
            <a:r>
              <a:rPr lang="nl-NL" sz="1200" dirty="0" err="1" smtClean="0"/>
              <a:t>result</a:t>
            </a:r>
            <a:r>
              <a:rPr lang="nl-NL" sz="1200" dirty="0" smtClean="0"/>
              <a:t> in </a:t>
            </a:r>
            <a:r>
              <a:rPr lang="nl-NL" sz="1200" dirty="0" err="1" smtClean="0"/>
              <a:t>the</a:t>
            </a:r>
            <a:r>
              <a:rPr lang="nl-NL" sz="1200" dirty="0" smtClean="0"/>
              <a:t> </a:t>
            </a:r>
            <a:r>
              <a:rPr lang="nl-NL" sz="1200" dirty="0" err="1" smtClean="0"/>
              <a:t>levying</a:t>
            </a:r>
            <a:r>
              <a:rPr lang="nl-NL" sz="1200" dirty="0" smtClean="0"/>
              <a:t> of </a:t>
            </a:r>
            <a:r>
              <a:rPr lang="nl-NL" sz="1200" dirty="0" err="1" smtClean="0"/>
              <a:t>customs</a:t>
            </a:r>
            <a:r>
              <a:rPr lang="nl-NL" sz="1200" dirty="0" smtClean="0"/>
              <a:t> </a:t>
            </a:r>
            <a:r>
              <a:rPr lang="nl-NL" sz="1200" dirty="0" err="1" smtClean="0"/>
              <a:t>duties</a:t>
            </a:r>
            <a:endParaRPr lang="nl-NL" sz="1200" dirty="0" smtClean="0"/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WTO-scenario </a:t>
            </a:r>
            <a:r>
              <a:rPr lang="nl-NL" sz="1200" dirty="0" err="1" smtClean="0"/>
              <a:t>results</a:t>
            </a:r>
            <a:r>
              <a:rPr lang="nl-NL" sz="1200" dirty="0" smtClean="0"/>
              <a:t> in </a:t>
            </a:r>
            <a:r>
              <a:rPr lang="nl-NL" sz="1200" dirty="0" err="1" smtClean="0"/>
              <a:t>an</a:t>
            </a:r>
            <a:r>
              <a:rPr lang="nl-NL" sz="1200" dirty="0" smtClean="0"/>
              <a:t> </a:t>
            </a:r>
            <a:r>
              <a:rPr lang="nl-NL" sz="1200" dirty="0" err="1" smtClean="0"/>
              <a:t>average</a:t>
            </a:r>
            <a:r>
              <a:rPr lang="nl-NL" sz="1200" dirty="0" smtClean="0"/>
              <a:t> of 3% import </a:t>
            </a:r>
            <a:r>
              <a:rPr lang="nl-NL" sz="1200" dirty="0" err="1" smtClean="0"/>
              <a:t>duties</a:t>
            </a:r>
            <a:r>
              <a:rPr lang="nl-NL" sz="1200" dirty="0" smtClean="0"/>
              <a:t> (non-</a:t>
            </a:r>
            <a:r>
              <a:rPr lang="nl-NL" sz="1200" dirty="0" err="1" smtClean="0"/>
              <a:t>refundable</a:t>
            </a:r>
            <a:r>
              <a:rPr lang="nl-NL" sz="1200" dirty="0" smtClean="0"/>
              <a:t>)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endParaRPr lang="nl-NL" sz="12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3426767" y="1858495"/>
            <a:ext cx="5611698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endParaRPr lang="nl-NL" sz="12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426767" y="1938247"/>
            <a:ext cx="5611698" cy="4278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err="1" smtClean="0"/>
              <a:t>All</a:t>
            </a:r>
            <a:r>
              <a:rPr lang="nl-NL" sz="1200" dirty="0" smtClean="0"/>
              <a:t> </a:t>
            </a:r>
            <a:r>
              <a:rPr lang="nl-NL" sz="1200" dirty="0" err="1" smtClean="0"/>
              <a:t>scenarios</a:t>
            </a:r>
            <a:r>
              <a:rPr lang="nl-NL" sz="1200" dirty="0" smtClean="0"/>
              <a:t> </a:t>
            </a:r>
            <a:r>
              <a:rPr lang="nl-NL" sz="1200" dirty="0" err="1" smtClean="0"/>
              <a:t>result</a:t>
            </a:r>
            <a:r>
              <a:rPr lang="nl-NL" sz="1200" dirty="0" smtClean="0"/>
              <a:t> in </a:t>
            </a:r>
            <a:r>
              <a:rPr lang="nl-NL" sz="1200" dirty="0" err="1" smtClean="0"/>
              <a:t>additional</a:t>
            </a:r>
            <a:r>
              <a:rPr lang="nl-NL" sz="1200" dirty="0" smtClean="0"/>
              <a:t> </a:t>
            </a:r>
            <a:r>
              <a:rPr lang="nl-NL" sz="1200" dirty="0" err="1" smtClean="0"/>
              <a:t>administrative</a:t>
            </a:r>
            <a:r>
              <a:rPr lang="nl-NL" sz="1200" dirty="0" smtClean="0"/>
              <a:t> </a:t>
            </a:r>
            <a:r>
              <a:rPr lang="nl-NL" sz="1200" dirty="0" err="1" smtClean="0"/>
              <a:t>costs</a:t>
            </a:r>
            <a:endParaRPr lang="nl-NL" sz="1200" dirty="0" smtClean="0"/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err="1" smtClean="0"/>
              <a:t>Customs</a:t>
            </a:r>
            <a:r>
              <a:rPr lang="nl-NL" sz="1200" dirty="0" smtClean="0"/>
              <a:t> </a:t>
            </a:r>
            <a:r>
              <a:rPr lang="nl-NL" sz="1200" dirty="0" err="1" smtClean="0"/>
              <a:t>classification</a:t>
            </a:r>
            <a:r>
              <a:rPr lang="nl-NL" sz="1200" dirty="0" smtClean="0"/>
              <a:t> </a:t>
            </a:r>
            <a:r>
              <a:rPr lang="nl-NL" sz="1200" dirty="0" err="1" smtClean="0"/>
              <a:t>and</a:t>
            </a:r>
            <a:r>
              <a:rPr lang="nl-NL" sz="1200" dirty="0" smtClean="0"/>
              <a:t> </a:t>
            </a:r>
            <a:r>
              <a:rPr lang="nl-NL" sz="1200" dirty="0" err="1" smtClean="0"/>
              <a:t>valuation</a:t>
            </a:r>
            <a:r>
              <a:rPr lang="nl-NL" sz="1200" dirty="0" smtClean="0"/>
              <a:t> compliance </a:t>
            </a:r>
            <a:r>
              <a:rPr lang="nl-NL" sz="1200" dirty="0" err="1" smtClean="0"/>
              <a:t>costs</a:t>
            </a:r>
            <a:endParaRPr lang="nl-NL" sz="12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802447" y="2757205"/>
            <a:ext cx="1339404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err="1" smtClean="0"/>
              <a:t>Imports</a:t>
            </a:r>
            <a:r>
              <a:rPr lang="nl-NL" sz="1200" b="1" dirty="0" smtClean="0"/>
              <a:t> / Exports</a:t>
            </a:r>
          </a:p>
        </p:txBody>
      </p:sp>
      <p:sp>
        <p:nvSpPr>
          <p:cNvPr id="21" name="Rectangle 6"/>
          <p:cNvSpPr/>
          <p:nvPr/>
        </p:nvSpPr>
        <p:spPr bwMode="gray">
          <a:xfrm>
            <a:off x="1705136" y="3199471"/>
            <a:ext cx="1403231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2" name="Rectangle 6"/>
          <p:cNvSpPr/>
          <p:nvPr/>
        </p:nvSpPr>
        <p:spPr bwMode="gray">
          <a:xfrm>
            <a:off x="1705137" y="3746226"/>
            <a:ext cx="1403230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3" name="Rectangle 6"/>
          <p:cNvSpPr/>
          <p:nvPr/>
        </p:nvSpPr>
        <p:spPr bwMode="gray">
          <a:xfrm>
            <a:off x="1705137" y="4292981"/>
            <a:ext cx="1403230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4" name="Rectangle 6"/>
          <p:cNvSpPr/>
          <p:nvPr/>
        </p:nvSpPr>
        <p:spPr bwMode="gray">
          <a:xfrm>
            <a:off x="1705137" y="4839736"/>
            <a:ext cx="1403229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5" name="Rectangle 6"/>
          <p:cNvSpPr/>
          <p:nvPr/>
        </p:nvSpPr>
        <p:spPr bwMode="gray">
          <a:xfrm>
            <a:off x="1705137" y="5388462"/>
            <a:ext cx="1403229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6" name="Rectangle 6"/>
          <p:cNvSpPr/>
          <p:nvPr/>
        </p:nvSpPr>
        <p:spPr bwMode="gray">
          <a:xfrm>
            <a:off x="3319598" y="3197900"/>
            <a:ext cx="5718867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7" name="Rectangle 6"/>
          <p:cNvSpPr/>
          <p:nvPr/>
        </p:nvSpPr>
        <p:spPr bwMode="gray">
          <a:xfrm>
            <a:off x="3319598" y="3744655"/>
            <a:ext cx="5718867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8" name="Rectangle 6"/>
          <p:cNvSpPr/>
          <p:nvPr/>
        </p:nvSpPr>
        <p:spPr bwMode="gray">
          <a:xfrm>
            <a:off x="3319597" y="4292981"/>
            <a:ext cx="5718867" cy="54675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9" name="Rectangle 6"/>
          <p:cNvSpPr/>
          <p:nvPr/>
        </p:nvSpPr>
        <p:spPr bwMode="gray">
          <a:xfrm>
            <a:off x="3319597" y="4839736"/>
            <a:ext cx="5718868" cy="540011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0" name="Rectangle 6"/>
          <p:cNvSpPr/>
          <p:nvPr/>
        </p:nvSpPr>
        <p:spPr bwMode="gray">
          <a:xfrm>
            <a:off x="3319598" y="5379480"/>
            <a:ext cx="5718868" cy="548726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99304" y="3374328"/>
            <a:ext cx="1309062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EU </a:t>
            </a:r>
            <a:r>
              <a:rPr lang="nl-NL" sz="1200" b="1" dirty="0" err="1" smtClean="0"/>
              <a:t>FTAs</a:t>
            </a:r>
            <a:endParaRPr lang="nl-NL" sz="1200" b="1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1799304" y="3896852"/>
            <a:ext cx="1309062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EU </a:t>
            </a:r>
            <a:r>
              <a:rPr lang="nl-NL" sz="1200" b="1" dirty="0" err="1" smtClean="0"/>
              <a:t>origin</a:t>
            </a:r>
            <a:endParaRPr lang="nl-NL" sz="12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1802447" y="4368003"/>
            <a:ext cx="1436714" cy="4278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err="1" smtClean="0"/>
              <a:t>Customs</a:t>
            </a:r>
            <a:r>
              <a:rPr lang="nl-NL" sz="1200" b="1" dirty="0" smtClean="0"/>
              <a:t> 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err="1" smtClean="0"/>
              <a:t>valuation</a:t>
            </a:r>
            <a:endParaRPr lang="nl-NL" sz="1200" b="1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1807675" y="4952288"/>
            <a:ext cx="1309062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/>
              <a:t>EU </a:t>
            </a:r>
            <a:r>
              <a:rPr lang="nl-NL" sz="1200" b="1" dirty="0" err="1"/>
              <a:t>Licenses</a:t>
            </a:r>
            <a:r>
              <a:rPr lang="nl-NL" sz="1200" b="1" dirty="0"/>
              <a:t> / </a:t>
            </a:r>
            <a:r>
              <a:rPr lang="nl-NL" sz="1200" b="1" dirty="0" err="1"/>
              <a:t>Authorisations</a:t>
            </a:r>
            <a:endParaRPr lang="nl-NL" sz="1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802447" y="5471841"/>
            <a:ext cx="1237821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UK Distribution center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26767" y="2727746"/>
            <a:ext cx="5611697" cy="4278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Every EU-UK/UK-EU transfer of </a:t>
            </a:r>
            <a:r>
              <a:rPr lang="nl-NL" sz="1200" dirty="0" err="1" smtClean="0"/>
              <a:t>goods</a:t>
            </a:r>
            <a:r>
              <a:rPr lang="nl-NL" sz="1200" dirty="0" smtClean="0"/>
              <a:t> </a:t>
            </a:r>
            <a:r>
              <a:rPr lang="nl-NL" sz="1200" dirty="0" err="1" smtClean="0"/>
              <a:t>will</a:t>
            </a:r>
            <a:r>
              <a:rPr lang="nl-NL" sz="1200" dirty="0" smtClean="0"/>
              <a:t> </a:t>
            </a:r>
            <a:r>
              <a:rPr lang="nl-NL" sz="1200" dirty="0" err="1" smtClean="0"/>
              <a:t>result</a:t>
            </a:r>
            <a:r>
              <a:rPr lang="nl-NL" sz="1200" dirty="0" smtClean="0"/>
              <a:t> in import </a:t>
            </a:r>
            <a:r>
              <a:rPr lang="nl-NL" sz="1200" dirty="0" err="1" smtClean="0"/>
              <a:t>and</a:t>
            </a:r>
            <a:r>
              <a:rPr lang="nl-NL" sz="1200" dirty="0" smtClean="0"/>
              <a:t> export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In </a:t>
            </a:r>
            <a:r>
              <a:rPr lang="nl-NL" sz="1200" dirty="0" err="1" smtClean="0"/>
              <a:t>all</a:t>
            </a:r>
            <a:r>
              <a:rPr lang="nl-NL" sz="1200" dirty="0" smtClean="0"/>
              <a:t> </a:t>
            </a:r>
            <a:r>
              <a:rPr lang="nl-NL" sz="1200" dirty="0" err="1" smtClean="0"/>
              <a:t>scenarios</a:t>
            </a:r>
            <a:r>
              <a:rPr lang="nl-NL" sz="1200" dirty="0" smtClean="0"/>
              <a:t> </a:t>
            </a:r>
            <a:r>
              <a:rPr lang="nl-NL" sz="1200" dirty="0" err="1" smtClean="0"/>
              <a:t>this</a:t>
            </a:r>
            <a:r>
              <a:rPr lang="nl-NL" sz="1200" dirty="0" smtClean="0"/>
              <a:t> </a:t>
            </a:r>
            <a:r>
              <a:rPr lang="nl-NL" sz="1200" dirty="0" err="1" smtClean="0"/>
              <a:t>will</a:t>
            </a:r>
            <a:r>
              <a:rPr lang="nl-NL" sz="1200" dirty="0" smtClean="0"/>
              <a:t> </a:t>
            </a:r>
            <a:r>
              <a:rPr lang="nl-NL" sz="1200" dirty="0" err="1" smtClean="0"/>
              <a:t>result</a:t>
            </a:r>
            <a:r>
              <a:rPr lang="nl-NL" sz="1200" dirty="0" smtClean="0"/>
              <a:t> in </a:t>
            </a:r>
            <a:r>
              <a:rPr lang="nl-NL" sz="1200" dirty="0" err="1" smtClean="0"/>
              <a:t>customs</a:t>
            </a:r>
            <a:r>
              <a:rPr lang="nl-NL" sz="1200" dirty="0" smtClean="0"/>
              <a:t> </a:t>
            </a:r>
            <a:r>
              <a:rPr lang="nl-NL" sz="1200" dirty="0" err="1" smtClean="0"/>
              <a:t>formalities</a:t>
            </a:r>
            <a:r>
              <a:rPr lang="nl-NL" sz="1200" dirty="0" smtClean="0"/>
              <a:t> (</a:t>
            </a:r>
            <a:r>
              <a:rPr lang="nl-NL" sz="1200" dirty="0" err="1" smtClean="0"/>
              <a:t>delays</a:t>
            </a:r>
            <a:r>
              <a:rPr lang="nl-NL" sz="1200" dirty="0" smtClean="0"/>
              <a:t> </a:t>
            </a:r>
            <a:r>
              <a:rPr lang="nl-NL" sz="1200" dirty="0" err="1" smtClean="0"/>
              <a:t>and</a:t>
            </a:r>
            <a:r>
              <a:rPr lang="nl-NL" sz="1200" dirty="0" smtClean="0"/>
              <a:t> </a:t>
            </a:r>
            <a:r>
              <a:rPr lang="nl-NL" sz="1200" dirty="0" err="1" smtClean="0"/>
              <a:t>costs</a:t>
            </a:r>
            <a:r>
              <a:rPr lang="nl-NL" sz="1200" dirty="0" smtClean="0"/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26766" y="4347420"/>
            <a:ext cx="5611697" cy="4278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/>
              <a:t>Application of customs valuation rules </a:t>
            </a:r>
            <a:r>
              <a:rPr lang="en-US" sz="1200" dirty="0" smtClean="0"/>
              <a:t>will be necessary</a:t>
            </a:r>
            <a:endParaRPr lang="en-US" sz="1200" dirty="0"/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Inclusion of royalties, R&amp;D costs </a:t>
            </a:r>
            <a:r>
              <a:rPr lang="en-US" sz="1200" dirty="0" err="1" smtClean="0"/>
              <a:t>etc</a:t>
            </a:r>
            <a:r>
              <a:rPr lang="en-US" sz="1200" dirty="0" smtClean="0"/>
              <a:t> in customs value may be necessary</a:t>
            </a:r>
            <a:endParaRPr lang="nl-NL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3426765" y="3257372"/>
            <a:ext cx="5611697" cy="4278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/>
              <a:t>All </a:t>
            </a:r>
            <a:r>
              <a:rPr lang="en-US" sz="1200" dirty="0" smtClean="0"/>
              <a:t>EU-FTAs are </a:t>
            </a:r>
            <a:r>
              <a:rPr lang="en-US" sz="1200" dirty="0"/>
              <a:t>no longer </a:t>
            </a:r>
            <a:r>
              <a:rPr lang="en-US" sz="1200" dirty="0" smtClean="0"/>
              <a:t>applicable for the UK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UK needs </a:t>
            </a:r>
            <a:r>
              <a:rPr lang="en-US" sz="1200" dirty="0"/>
              <a:t>to </a:t>
            </a:r>
            <a:r>
              <a:rPr lang="en-US" sz="1200" dirty="0" smtClean="0"/>
              <a:t>negotiate new FTAs, this generally takes a long time 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3426764" y="3796284"/>
            <a:ext cx="5611697" cy="4278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UK Products will lose </a:t>
            </a:r>
            <a:r>
              <a:rPr lang="en-US" sz="1200" dirty="0"/>
              <a:t>EU </a:t>
            </a:r>
            <a:r>
              <a:rPr lang="en-US" sz="1200" dirty="0" smtClean="0"/>
              <a:t>origin</a:t>
            </a:r>
            <a:endParaRPr lang="en-US" sz="1200" dirty="0"/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Products predominantly from UK components no longer qualify for EU FTAs</a:t>
            </a:r>
            <a:endParaRPr lang="nl-NL" sz="12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3426769" y="4945606"/>
            <a:ext cx="5611697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err="1" smtClean="0"/>
              <a:t>Customs</a:t>
            </a:r>
            <a:r>
              <a:rPr lang="nl-NL" sz="1200" dirty="0" smtClean="0"/>
              <a:t> </a:t>
            </a:r>
            <a:r>
              <a:rPr lang="nl-NL" sz="1200" dirty="0" err="1" smtClean="0"/>
              <a:t>licenses</a:t>
            </a:r>
            <a:r>
              <a:rPr lang="nl-NL" sz="1200" dirty="0" smtClean="0"/>
              <a:t> / </a:t>
            </a:r>
            <a:r>
              <a:rPr lang="nl-NL" sz="1200" dirty="0" err="1" smtClean="0"/>
              <a:t>authorisations</a:t>
            </a:r>
            <a:r>
              <a:rPr lang="nl-NL" sz="1200" dirty="0" smtClean="0"/>
              <a:t> (</a:t>
            </a:r>
            <a:r>
              <a:rPr lang="en-US" sz="1200" dirty="0" smtClean="0"/>
              <a:t>e.g. license for export) will not be available for UK entities</a:t>
            </a:r>
            <a:r>
              <a:rPr lang="nl-NL" sz="1200" dirty="0" smtClean="0"/>
              <a:t>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26764" y="5379480"/>
            <a:ext cx="5611702" cy="58477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Most EU-FTAs require </a:t>
            </a:r>
            <a:r>
              <a:rPr lang="en-US" sz="1200" dirty="0"/>
              <a:t>direct transport to the </a:t>
            </a:r>
            <a:r>
              <a:rPr lang="en-US" sz="1200" dirty="0" smtClean="0"/>
              <a:t>EU</a:t>
            </a:r>
            <a:endParaRPr lang="en-US" sz="1200" dirty="0"/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/>
              <a:t>If goods are transported via a UK distribution </a:t>
            </a:r>
            <a:r>
              <a:rPr lang="en-US" sz="1200" dirty="0" smtClean="0"/>
              <a:t>center, it may not always possible to benefit from the EU </a:t>
            </a:r>
            <a:r>
              <a:rPr lang="en-US" sz="1200" dirty="0"/>
              <a:t>FTA</a:t>
            </a:r>
            <a:endParaRPr lang="nl-NL" sz="1200" dirty="0" smtClean="0"/>
          </a:p>
        </p:txBody>
      </p:sp>
      <p:sp>
        <p:nvSpPr>
          <p:cNvPr id="42" name="Rectangle 41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43" name="Rectangle 42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44" name="Rectangle 43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45" name="Rectangle 44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46" name="Rectangle 45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47" name="Rectangle 46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124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VAT implications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-6224" y="988527"/>
            <a:ext cx="9043055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endParaRPr lang="nl-NL" sz="1200" dirty="0" smtClean="0"/>
          </a:p>
        </p:txBody>
      </p:sp>
      <p:sp>
        <p:nvSpPr>
          <p:cNvPr id="43" name="Rectangle 6"/>
          <p:cNvSpPr/>
          <p:nvPr/>
        </p:nvSpPr>
        <p:spPr bwMode="gray">
          <a:xfrm>
            <a:off x="121431" y="1035779"/>
            <a:ext cx="1387582" cy="1222602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4" name="Rectangle 6"/>
          <p:cNvSpPr/>
          <p:nvPr/>
        </p:nvSpPr>
        <p:spPr bwMode="gray">
          <a:xfrm>
            <a:off x="121431" y="2331069"/>
            <a:ext cx="1387582" cy="3740195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93" y="3636731"/>
            <a:ext cx="891858" cy="89185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0" y="1314982"/>
            <a:ext cx="998604" cy="705264"/>
          </a:xfrm>
          <a:prstGeom prst="rect">
            <a:avLst/>
          </a:prstGeom>
        </p:spPr>
      </p:pic>
      <p:sp>
        <p:nvSpPr>
          <p:cNvPr id="47" name="Rectangle 6"/>
          <p:cNvSpPr/>
          <p:nvPr/>
        </p:nvSpPr>
        <p:spPr bwMode="gray">
          <a:xfrm>
            <a:off x="1686759" y="1035777"/>
            <a:ext cx="1419973" cy="809257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8" name="Rectangle 6"/>
          <p:cNvSpPr/>
          <p:nvPr/>
        </p:nvSpPr>
        <p:spPr bwMode="gray">
          <a:xfrm>
            <a:off x="1703503" y="2344102"/>
            <a:ext cx="1403230" cy="787814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97670" y="1429555"/>
            <a:ext cx="1325805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Import VAT</a:t>
            </a:r>
          </a:p>
        </p:txBody>
      </p:sp>
      <p:sp>
        <p:nvSpPr>
          <p:cNvPr id="50" name="Rectangle 6"/>
          <p:cNvSpPr/>
          <p:nvPr/>
        </p:nvSpPr>
        <p:spPr bwMode="gray">
          <a:xfrm>
            <a:off x="3317964" y="1035777"/>
            <a:ext cx="5718867" cy="778676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51" name="Rectangle 6"/>
          <p:cNvSpPr/>
          <p:nvPr/>
        </p:nvSpPr>
        <p:spPr bwMode="gray">
          <a:xfrm>
            <a:off x="3317964" y="2344102"/>
            <a:ext cx="5718867" cy="787813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52" name="Rectangle 6"/>
          <p:cNvSpPr/>
          <p:nvPr/>
        </p:nvSpPr>
        <p:spPr bwMode="gray">
          <a:xfrm>
            <a:off x="1686760" y="1843136"/>
            <a:ext cx="1419973" cy="415244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800813" y="1933963"/>
            <a:ext cx="1339404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EU VAT refunds</a:t>
            </a:r>
          </a:p>
        </p:txBody>
      </p:sp>
      <p:sp>
        <p:nvSpPr>
          <p:cNvPr id="54" name="Rectangle 6"/>
          <p:cNvSpPr/>
          <p:nvPr/>
        </p:nvSpPr>
        <p:spPr bwMode="gray">
          <a:xfrm>
            <a:off x="3317964" y="1810315"/>
            <a:ext cx="5718867" cy="448064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425133" y="1072711"/>
            <a:ext cx="5718867" cy="58477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Contrary to VAT on  intra-EU Trade, import VAT is always due and must </a:t>
            </a:r>
            <a:r>
              <a:rPr lang="nl-NL" sz="1200" dirty="0" err="1" smtClean="0"/>
              <a:t>be</a:t>
            </a:r>
            <a:r>
              <a:rPr lang="nl-NL" sz="1200" dirty="0" smtClean="0"/>
              <a:t> </a:t>
            </a:r>
            <a:r>
              <a:rPr lang="nl-NL" sz="1200" dirty="0" err="1" smtClean="0"/>
              <a:t>financed</a:t>
            </a:r>
            <a:r>
              <a:rPr lang="nl-NL" sz="1200" dirty="0" smtClean="0"/>
              <a:t> 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Some countries have facilitations to off-sett import VAT (e.g. NL), however foreigners must have a fiscal representative and/or set a bankguarantee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25133" y="1697498"/>
            <a:ext cx="5611698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endParaRPr lang="nl-NL" sz="1200" dirty="0" smtClean="0"/>
          </a:p>
        </p:txBody>
      </p:sp>
      <p:sp>
        <p:nvSpPr>
          <p:cNvPr id="57" name="TextBox 56"/>
          <p:cNvSpPr txBox="1"/>
          <p:nvPr/>
        </p:nvSpPr>
        <p:spPr>
          <a:xfrm>
            <a:off x="3425128" y="1870077"/>
            <a:ext cx="5611698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Normal refund procedures no longer apply, EU countries can invoke reciproxity and put additional requirements on VAT refunds, so can the UK.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800813" y="2692519"/>
            <a:ext cx="1339404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Movement of own goods</a:t>
            </a:r>
          </a:p>
        </p:txBody>
      </p:sp>
      <p:sp>
        <p:nvSpPr>
          <p:cNvPr id="59" name="Rectangle 6"/>
          <p:cNvSpPr/>
          <p:nvPr/>
        </p:nvSpPr>
        <p:spPr bwMode="gray">
          <a:xfrm>
            <a:off x="1703502" y="3132501"/>
            <a:ext cx="1403231" cy="437859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0" name="Rectangle 6"/>
          <p:cNvSpPr/>
          <p:nvPr/>
        </p:nvSpPr>
        <p:spPr bwMode="gray">
          <a:xfrm>
            <a:off x="1703497" y="3570360"/>
            <a:ext cx="1402814" cy="538723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1" name="Rectangle 6"/>
          <p:cNvSpPr/>
          <p:nvPr/>
        </p:nvSpPr>
        <p:spPr bwMode="gray">
          <a:xfrm>
            <a:off x="1703492" y="4528589"/>
            <a:ext cx="1402819" cy="624882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2" name="Rectangle 6"/>
          <p:cNvSpPr/>
          <p:nvPr/>
        </p:nvSpPr>
        <p:spPr bwMode="gray">
          <a:xfrm>
            <a:off x="1703497" y="5160631"/>
            <a:ext cx="1403235" cy="416047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3" name="Rectangle 6"/>
          <p:cNvSpPr/>
          <p:nvPr/>
        </p:nvSpPr>
        <p:spPr bwMode="gray">
          <a:xfrm>
            <a:off x="1703503" y="5576678"/>
            <a:ext cx="1403229" cy="494586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4" name="Rectangle 6"/>
          <p:cNvSpPr/>
          <p:nvPr/>
        </p:nvSpPr>
        <p:spPr bwMode="gray">
          <a:xfrm>
            <a:off x="3317965" y="3132502"/>
            <a:ext cx="5718867" cy="437858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5" name="Rectangle 6"/>
          <p:cNvSpPr/>
          <p:nvPr/>
        </p:nvSpPr>
        <p:spPr bwMode="gray">
          <a:xfrm>
            <a:off x="3317965" y="3570360"/>
            <a:ext cx="5718862" cy="538723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6" name="Rectangle 6"/>
          <p:cNvSpPr/>
          <p:nvPr/>
        </p:nvSpPr>
        <p:spPr bwMode="gray">
          <a:xfrm>
            <a:off x="3317965" y="4528588"/>
            <a:ext cx="5718865" cy="628669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7" name="Rectangle 6"/>
          <p:cNvSpPr/>
          <p:nvPr/>
        </p:nvSpPr>
        <p:spPr bwMode="gray">
          <a:xfrm>
            <a:off x="3317964" y="5160631"/>
            <a:ext cx="5718867" cy="412674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8" name="Rectangle 6"/>
          <p:cNvSpPr/>
          <p:nvPr/>
        </p:nvSpPr>
        <p:spPr bwMode="gray">
          <a:xfrm>
            <a:off x="3317964" y="5576678"/>
            <a:ext cx="5718868" cy="508810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782295" y="3212335"/>
            <a:ext cx="1309062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eCommerce and distance sales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782295" y="3650779"/>
            <a:ext cx="1309062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Administration abroad	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776423" y="4706650"/>
            <a:ext cx="1436714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Legal certainty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776423" y="5272735"/>
            <a:ext cx="1309062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Real borders</a:t>
            </a:r>
            <a:endParaRPr lang="nl-NL" sz="12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1841661" y="5652735"/>
            <a:ext cx="1237821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Effective Use and enjoyment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25135" y="2390173"/>
            <a:ext cx="5611697" cy="741742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Every EU-UK/UK-EU transfer of goods will be imports and exports</a:t>
            </a:r>
            <a:r>
              <a:rPr lang="nl-NL" sz="1200" dirty="0"/>
              <a:t> </a:t>
            </a:r>
            <a:r>
              <a:rPr lang="nl-NL" sz="1200" dirty="0" smtClean="0"/>
              <a:t>resulting in VAT and customs formalities (delays and costs)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Impact for semi-finished goods, repairs, consignments, research and similar activities in the UK.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425140" y="4501450"/>
            <a:ext cx="5611697" cy="58477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EU law and jurisprudence will no longer be binding resulting in uncertainty and potential deviations of rates, VAT treatments of transactions and industries.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No protection against double taxation (VAT)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425131" y="3219495"/>
            <a:ext cx="5611697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UK based or registered entities may no longer use the EU simplifications (e.g. Mini One Stop Shop VAT registration) – new VAT reporting needs to be set-up.</a:t>
            </a:r>
            <a:endParaRPr lang="en-US" sz="1200" dirty="0"/>
          </a:p>
        </p:txBody>
      </p:sp>
      <p:sp>
        <p:nvSpPr>
          <p:cNvPr id="77" name="TextBox 76"/>
          <p:cNvSpPr txBox="1"/>
          <p:nvPr/>
        </p:nvSpPr>
        <p:spPr>
          <a:xfrm>
            <a:off x="3425130" y="3610995"/>
            <a:ext cx="5611697" cy="4278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EU based companies may face limitations to keep administration in the UK.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Impact on UK shared service centers and headquarters.</a:t>
            </a:r>
            <a:endParaRPr lang="nl-NL" sz="1200" dirty="0" smtClean="0"/>
          </a:p>
        </p:txBody>
      </p:sp>
      <p:sp>
        <p:nvSpPr>
          <p:cNvPr id="78" name="TextBox 77"/>
          <p:cNvSpPr txBox="1"/>
          <p:nvPr/>
        </p:nvSpPr>
        <p:spPr>
          <a:xfrm>
            <a:off x="3425129" y="5192610"/>
            <a:ext cx="5611697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Northern Ireland-Ireland, Dover-Calais and Gibraltar-Spain will have real land borders and border control 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425135" y="5628238"/>
            <a:ext cx="5611702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1200" dirty="0" smtClean="0"/>
              <a:t>Services between EU and UK may attract (irrecoverable) local VAT based on Effective Use and Enjoyment rules</a:t>
            </a:r>
            <a:endParaRPr lang="nl-NL" sz="1200" dirty="0" smtClean="0"/>
          </a:p>
        </p:txBody>
      </p:sp>
      <p:sp>
        <p:nvSpPr>
          <p:cNvPr id="80" name="Rectangle 6"/>
          <p:cNvSpPr/>
          <p:nvPr/>
        </p:nvSpPr>
        <p:spPr bwMode="gray">
          <a:xfrm>
            <a:off x="1703492" y="4111643"/>
            <a:ext cx="1402819" cy="416047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797249" y="4158677"/>
            <a:ext cx="1309062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nl-NL" sz="1200" b="1" dirty="0" smtClean="0"/>
              <a:t>Financial services</a:t>
            </a:r>
            <a:endParaRPr lang="nl-NL" sz="1200" b="1" dirty="0"/>
          </a:p>
        </p:txBody>
      </p:sp>
      <p:sp>
        <p:nvSpPr>
          <p:cNvPr id="82" name="Rectangle 6"/>
          <p:cNvSpPr/>
          <p:nvPr/>
        </p:nvSpPr>
        <p:spPr bwMode="gray">
          <a:xfrm>
            <a:off x="3317970" y="4109083"/>
            <a:ext cx="5718867" cy="419506"/>
          </a:xfrm>
          <a:prstGeom prst="rect">
            <a:avLst/>
          </a:prstGeom>
          <a:noFill/>
          <a:ln w="12700" cap="flat" cmpd="sng" algn="ctr">
            <a:solidFill>
              <a:srgbClr val="FFE600"/>
            </a:solidFill>
            <a:prstDash val="solid"/>
          </a:ln>
          <a:effectLst/>
        </p:spPr>
        <p:txBody>
          <a:bodyPr lIns="79383" tIns="79383" rIns="79383" bIns="79383" rtlCol="0" anchor="t" anchorCtr="0"/>
          <a:lstStyle/>
          <a:p>
            <a:pPr marL="182563" indent="-182563" defTabSz="1043056">
              <a:spcBef>
                <a:spcPts val="331"/>
              </a:spcBef>
              <a:buClr>
                <a:srgbClr val="7F7E82"/>
              </a:buClr>
              <a:buSzPct val="70000"/>
              <a:buFont typeface="Arial" pitchFamily="34" charset="0"/>
              <a:buChar char="►"/>
            </a:pPr>
            <a:endParaRPr lang="en-GB" sz="800" kern="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425140" y="4116265"/>
            <a:ext cx="5611697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nl-NL" sz="1200" dirty="0" smtClean="0"/>
              <a:t>Material impact on partial VAT deduction right for UK banks operating in Europe and vice versa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85" name="Rectangle 84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86" name="Rectangle 85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87" name="Rectangle 86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88" name="Rectangle 87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89" name="Rectangle 88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942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9"/>
            <a:ext cx="8229600" cy="1221654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Pre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intra-EU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0%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  <a:endParaRPr lang="nl-NL" sz="2300" dirty="0" smtClean="0">
              <a:sym typeface="Wingdings" panose="05000000000000000000" pitchFamily="2" charset="2"/>
            </a:endParaRPr>
          </a:p>
          <a:p>
            <a:r>
              <a:rPr lang="nl-NL" sz="2300" dirty="0" smtClean="0">
                <a:sym typeface="Wingdings" panose="05000000000000000000" pitchFamily="2" charset="2"/>
              </a:rPr>
              <a:t>Import </a:t>
            </a:r>
            <a:r>
              <a:rPr lang="nl-NL" sz="2300" dirty="0" err="1" smtClean="0">
                <a:sym typeface="Wingdings" panose="05000000000000000000" pitchFamily="2" charset="2"/>
              </a:rPr>
              <a:t>Ltd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intra-EU </a:t>
            </a:r>
            <a:r>
              <a:rPr lang="nl-NL" sz="2300" dirty="0" err="1" smtClean="0">
                <a:sym typeface="Wingdings" panose="05000000000000000000" pitchFamily="2" charset="2"/>
              </a:rPr>
              <a:t>acquisition</a:t>
            </a:r>
            <a:r>
              <a:rPr lang="nl-NL" sz="2300" dirty="0" smtClean="0">
                <a:sym typeface="Wingdings" panose="05000000000000000000" pitchFamily="2" charset="2"/>
              </a:rPr>
              <a:t> at standard UK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r>
              <a:rPr lang="nl-NL" sz="2300" dirty="0" smtClean="0">
                <a:sym typeface="Wingdings" panose="05000000000000000000" pitchFamily="2" charset="2"/>
              </a:rPr>
              <a:t> (no </a:t>
            </a:r>
            <a:r>
              <a:rPr lang="nl-NL" sz="2300" dirty="0" err="1" smtClean="0">
                <a:sym typeface="Wingdings" panose="05000000000000000000" pitchFamily="2" charset="2"/>
              </a:rPr>
              <a:t>customs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r>
              <a:rPr lang="nl-NL" sz="2300" dirty="0" smtClean="0">
                <a:sym typeface="Wingdings" panose="05000000000000000000" pitchFamily="2" charset="2"/>
              </a:rPr>
              <a:t>/</a:t>
            </a:r>
            <a:r>
              <a:rPr lang="nl-NL" sz="2300" dirty="0" err="1" smtClean="0">
                <a:sym typeface="Wingdings" panose="05000000000000000000" pitchFamily="2" charset="2"/>
              </a:rPr>
              <a:t>formalities</a:t>
            </a:r>
            <a:r>
              <a:rPr lang="nl-NL" sz="2300" dirty="0" smtClean="0">
                <a:sym typeface="Wingdings" panose="05000000000000000000" pitchFamily="2" charset="2"/>
              </a:rPr>
              <a:t>)</a:t>
            </a:r>
          </a:p>
          <a:p>
            <a:r>
              <a:rPr lang="nl-NL" sz="2300" dirty="0" err="1" smtClean="0">
                <a:sym typeface="Wingdings" panose="05000000000000000000" pitchFamily="2" charset="2"/>
              </a:rPr>
              <a:t>Intrastat</a:t>
            </a:r>
            <a:r>
              <a:rPr lang="nl-NL" sz="2300" dirty="0" smtClean="0">
                <a:sym typeface="Wingdings" panose="05000000000000000000" pitchFamily="2" charset="2"/>
              </a:rPr>
              <a:t> &amp; EC Sales </a:t>
            </a:r>
            <a:r>
              <a:rPr lang="nl-NL" sz="2300" dirty="0" err="1" smtClean="0">
                <a:sym typeface="Wingdings" panose="05000000000000000000" pitchFamily="2" charset="2"/>
              </a:rPr>
              <a:t>listing</a:t>
            </a:r>
            <a:r>
              <a:rPr lang="nl-NL" sz="2300" dirty="0" smtClean="0">
                <a:sym typeface="Wingdings" panose="05000000000000000000" pitchFamily="2" charset="2"/>
              </a:rPr>
              <a:t> (</a:t>
            </a:r>
            <a:r>
              <a:rPr lang="nl-NL" sz="2300" dirty="0" err="1" smtClean="0">
                <a:sym typeface="Wingdings" panose="05000000000000000000" pitchFamily="2" charset="2"/>
              </a:rPr>
              <a:t>if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thresholds</a:t>
            </a:r>
            <a:r>
              <a:rPr lang="nl-NL" sz="2300" dirty="0" smtClean="0">
                <a:sym typeface="Wingdings" panose="05000000000000000000" pitchFamily="2" charset="2"/>
              </a:rPr>
              <a:t> are </a:t>
            </a:r>
            <a:r>
              <a:rPr lang="nl-NL" sz="2300" dirty="0" err="1" smtClean="0">
                <a:sym typeface="Wingdings" panose="05000000000000000000" pitchFamily="2" charset="2"/>
              </a:rPr>
              <a:t>exceeded</a:t>
            </a:r>
            <a:r>
              <a:rPr lang="nl-NL" sz="2300" dirty="0" smtClean="0">
                <a:sym typeface="Wingdings" panose="05000000000000000000" pitchFamily="2" charset="2"/>
              </a:rPr>
              <a:t>)</a:t>
            </a:r>
            <a:endParaRPr lang="nl-NL" sz="2300" dirty="0"/>
          </a:p>
        </p:txBody>
      </p:sp>
      <p:sp>
        <p:nvSpPr>
          <p:cNvPr id="4" name="Rectangle 3"/>
          <p:cNvSpPr/>
          <p:nvPr/>
        </p:nvSpPr>
        <p:spPr>
          <a:xfrm>
            <a:off x="1330036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2826327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078682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pic>
        <p:nvPicPr>
          <p:cNvPr id="1026" name="Picture 2" descr="Image result for v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201" y="3621232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31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03435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export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0% VAT </a:t>
            </a:r>
            <a:r>
              <a:rPr lang="nl-NL" sz="2300" dirty="0" err="1" smtClean="0"/>
              <a:t>and</a:t>
            </a:r>
            <a:r>
              <a:rPr lang="nl-NL" sz="2300" dirty="0" smtClean="0"/>
              <a:t> </a:t>
            </a:r>
            <a:r>
              <a:rPr lang="nl-NL" sz="2300" dirty="0" err="1" smtClean="0"/>
              <a:t>drafts</a:t>
            </a:r>
            <a:r>
              <a:rPr lang="nl-NL" sz="2300" dirty="0" smtClean="0"/>
              <a:t> Carnet (mind </a:t>
            </a:r>
            <a:r>
              <a:rPr lang="nl-NL" sz="2300" dirty="0" err="1" smtClean="0"/>
              <a:t>Incoterms</a:t>
            </a:r>
            <a:r>
              <a:rPr lang="nl-NL" sz="2300" dirty="0" smtClean="0"/>
              <a:t>)</a:t>
            </a:r>
            <a:endParaRPr lang="nl-NL" sz="2300" dirty="0" smtClean="0">
              <a:sym typeface="Wingdings" panose="05000000000000000000" pitchFamily="2" charset="2"/>
            </a:endParaRPr>
          </a:p>
          <a:p>
            <a:r>
              <a:rPr lang="nl-NL" sz="2300" dirty="0" smtClean="0">
                <a:sym typeface="Wingdings" panose="05000000000000000000" pitchFamily="2" charset="2"/>
              </a:rPr>
              <a:t>Import </a:t>
            </a:r>
            <a:r>
              <a:rPr lang="nl-NL" sz="2300" dirty="0" err="1" smtClean="0">
                <a:sym typeface="Wingdings" panose="05000000000000000000" pitchFamily="2" charset="2"/>
              </a:rPr>
              <a:t>Ltd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import at standard UK VAT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 smtClean="0">
                <a:sym typeface="Wingdings" panose="05000000000000000000" pitchFamily="2" charset="2"/>
              </a:rPr>
              <a:t>No </a:t>
            </a:r>
            <a:r>
              <a:rPr lang="nl-NL" sz="2300" dirty="0" err="1" smtClean="0">
                <a:sym typeface="Wingdings" panose="05000000000000000000" pitchFamily="2" charset="2"/>
              </a:rPr>
              <a:t>customs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r>
              <a:rPr lang="nl-NL" sz="2300" dirty="0" smtClean="0">
                <a:sym typeface="Wingdings" panose="05000000000000000000" pitchFamily="2" charset="2"/>
              </a:rPr>
              <a:t>, no </a:t>
            </a:r>
            <a:r>
              <a:rPr lang="nl-NL" sz="2300" dirty="0" err="1" smtClean="0">
                <a:sym typeface="Wingdings" panose="05000000000000000000" pitchFamily="2" charset="2"/>
              </a:rPr>
              <a:t>Intrastat</a:t>
            </a:r>
            <a:r>
              <a:rPr lang="nl-NL" sz="2300" dirty="0" smtClean="0">
                <a:sym typeface="Wingdings" panose="05000000000000000000" pitchFamily="2" charset="2"/>
              </a:rPr>
              <a:t> &amp; no EC Sales </a:t>
            </a:r>
            <a:r>
              <a:rPr lang="nl-NL" sz="2300" dirty="0" err="1" smtClean="0">
                <a:sym typeface="Wingdings" panose="05000000000000000000" pitchFamily="2" charset="2"/>
              </a:rPr>
              <a:t>listing</a:t>
            </a:r>
            <a:endParaRPr lang="nl-NL" sz="2300" dirty="0"/>
          </a:p>
        </p:txBody>
      </p:sp>
      <p:sp>
        <p:nvSpPr>
          <p:cNvPr id="4" name="Rectangle 3"/>
          <p:cNvSpPr/>
          <p:nvPr/>
        </p:nvSpPr>
        <p:spPr>
          <a:xfrm>
            <a:off x="1330036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2826327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078682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3" name="Rectangle 12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4" name="Rectangle 13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15" name="Rectangle 14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16" name="Rectangle 15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" name="Rectangle 16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752" y="2599031"/>
            <a:ext cx="891858" cy="891858"/>
          </a:xfrm>
          <a:prstGeom prst="rect">
            <a:avLst/>
          </a:prstGeom>
        </p:spPr>
      </p:pic>
      <p:pic>
        <p:nvPicPr>
          <p:cNvPr id="19" name="Picture 2" descr="Image result for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374" y="3590060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66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7" y="176645"/>
            <a:ext cx="4572000" cy="582101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298864" y="592282"/>
            <a:ext cx="4946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44936" y="37926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Name &amp; </a:t>
            </a:r>
            <a:r>
              <a:rPr lang="nl-NL" sz="1400" dirty="0" err="1" smtClean="0"/>
              <a:t>Address</a:t>
            </a:r>
            <a:endParaRPr lang="nl-NL" sz="1400" dirty="0" smtClean="0"/>
          </a:p>
          <a:p>
            <a:pPr algn="ctr"/>
            <a:r>
              <a:rPr lang="nl-NL" sz="1400" dirty="0" smtClean="0"/>
              <a:t>Export BV</a:t>
            </a:r>
            <a:endParaRPr lang="nl-NL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298864" y="1544782"/>
            <a:ext cx="4946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244935" y="133176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Name &amp; </a:t>
            </a:r>
            <a:r>
              <a:rPr lang="nl-NL" sz="1400" dirty="0" err="1" smtClean="0"/>
              <a:t>Address</a:t>
            </a:r>
            <a:endParaRPr lang="nl-NL" sz="1400" dirty="0" smtClean="0"/>
          </a:p>
          <a:p>
            <a:pPr algn="ctr"/>
            <a:r>
              <a:rPr lang="nl-NL" sz="1400" dirty="0" err="1" smtClean="0"/>
              <a:t>Consignee</a:t>
            </a:r>
            <a:endParaRPr lang="nl-NL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96391" y="3704361"/>
            <a:ext cx="39381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234544" y="3484419"/>
            <a:ext cx="2015837" cy="4242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Description</a:t>
            </a:r>
            <a:r>
              <a:rPr lang="nl-NL" sz="1400" dirty="0" smtClean="0"/>
              <a:t> of </a:t>
            </a:r>
            <a:r>
              <a:rPr lang="nl-NL" sz="1400" dirty="0" err="1" smtClean="0"/>
              <a:t>the</a:t>
            </a:r>
            <a:r>
              <a:rPr lang="nl-NL" sz="1400" dirty="0" smtClean="0"/>
              <a:t> </a:t>
            </a:r>
            <a:r>
              <a:rPr lang="nl-NL" sz="1400" dirty="0" err="1" smtClean="0"/>
              <a:t>goods</a:t>
            </a:r>
            <a:endParaRPr lang="nl-NL" sz="1400" dirty="0" smtClean="0"/>
          </a:p>
          <a:p>
            <a:pPr algn="ctr"/>
            <a:r>
              <a:rPr lang="nl-NL" sz="1400" dirty="0" smtClean="0"/>
              <a:t>(CN </a:t>
            </a:r>
            <a:r>
              <a:rPr lang="nl-NL" sz="1400" dirty="0" err="1" smtClean="0"/>
              <a:t>not</a:t>
            </a:r>
            <a:r>
              <a:rPr lang="nl-NL" sz="1400" dirty="0" smtClean="0"/>
              <a:t> </a:t>
            </a:r>
            <a:r>
              <a:rPr lang="nl-NL" sz="1400" dirty="0" err="1" smtClean="0"/>
              <a:t>required</a:t>
            </a:r>
            <a:r>
              <a:rPr lang="nl-NL" sz="1400" dirty="0" smtClean="0"/>
              <a:t>)</a:t>
            </a:r>
            <a:endParaRPr lang="nl-NL" sz="1400" dirty="0"/>
          </a:p>
        </p:txBody>
      </p:sp>
      <p:sp>
        <p:nvSpPr>
          <p:cNvPr id="15" name="Rectangle 14"/>
          <p:cNvSpPr/>
          <p:nvPr/>
        </p:nvSpPr>
        <p:spPr>
          <a:xfrm>
            <a:off x="6244935" y="294167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Product </a:t>
            </a:r>
            <a:r>
              <a:rPr lang="nl-NL" sz="1400" dirty="0" err="1" smtClean="0"/>
              <a:t>reference</a:t>
            </a:r>
            <a:r>
              <a:rPr lang="nl-NL" sz="1400" dirty="0" smtClean="0"/>
              <a:t> </a:t>
            </a:r>
            <a:r>
              <a:rPr lang="nl-NL" sz="1400" dirty="0" err="1" smtClean="0"/>
              <a:t>number</a:t>
            </a:r>
            <a:endParaRPr lang="nl-NL" sz="14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81891" y="3154691"/>
            <a:ext cx="56630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239739" y="4025427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Gross </a:t>
            </a:r>
            <a:r>
              <a:rPr lang="nl-NL" sz="1400" dirty="0" err="1" smtClean="0"/>
              <a:t>weight</a:t>
            </a:r>
            <a:endParaRPr lang="nl-NL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265467" y="4229783"/>
            <a:ext cx="19742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234544" y="5504086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Signature</a:t>
            </a:r>
            <a:endParaRPr lang="nl-NL" sz="14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260272" y="5717099"/>
            <a:ext cx="19742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3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 – </a:t>
            </a:r>
            <a:r>
              <a:rPr lang="nl-NL" sz="2000" b="0" i="1" dirty="0" err="1" smtClean="0"/>
              <a:t>for</a:t>
            </a:r>
            <a:r>
              <a:rPr lang="nl-NL" sz="2000" b="0" i="1" dirty="0" smtClean="0"/>
              <a:t> EU </a:t>
            </a:r>
            <a:r>
              <a:rPr lang="nl-NL" sz="2000" b="0" i="1" dirty="0" err="1" smtClean="0"/>
              <a:t>Manufacturers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69074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Pre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imports</a:t>
            </a:r>
            <a:r>
              <a:rPr lang="nl-NL" sz="2300" dirty="0" smtClean="0"/>
              <a:t> </a:t>
            </a:r>
            <a:r>
              <a:rPr lang="nl-NL" sz="2300" dirty="0" err="1" smtClean="0"/>
              <a:t>materials</a:t>
            </a:r>
            <a:r>
              <a:rPr lang="nl-NL" sz="2300" dirty="0" smtClean="0"/>
              <a:t> </a:t>
            </a:r>
            <a:r>
              <a:rPr lang="nl-NL" sz="2300" dirty="0" err="1" smtClean="0"/>
              <a:t>from</a:t>
            </a:r>
            <a:r>
              <a:rPr lang="nl-NL" sz="2300" dirty="0" smtClean="0"/>
              <a:t> US,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21% import VAT </a:t>
            </a:r>
            <a:r>
              <a:rPr lang="nl-NL" sz="2300" dirty="0" err="1" smtClean="0"/>
              <a:t>applies</a:t>
            </a:r>
            <a:endParaRPr lang="nl-NL" sz="2300" dirty="0" smtClean="0"/>
          </a:p>
          <a:p>
            <a:r>
              <a:rPr lang="nl-NL" sz="2300" dirty="0" smtClean="0"/>
              <a:t>Export </a:t>
            </a:r>
            <a:r>
              <a:rPr lang="nl-NL" sz="2300" dirty="0"/>
              <a:t>BV </a:t>
            </a:r>
            <a:r>
              <a:rPr lang="nl-NL" sz="2300" dirty="0" err="1"/>
              <a:t>reports</a:t>
            </a:r>
            <a:r>
              <a:rPr lang="nl-NL" sz="2300" dirty="0"/>
              <a:t> </a:t>
            </a:r>
            <a:r>
              <a:rPr lang="nl-NL" sz="2300" dirty="0" smtClean="0"/>
              <a:t>intra-EU </a:t>
            </a:r>
            <a:r>
              <a:rPr lang="nl-NL" sz="2300" dirty="0" err="1" smtClean="0"/>
              <a:t>acquisition</a:t>
            </a:r>
            <a:r>
              <a:rPr lang="nl-NL" sz="2300" dirty="0" smtClean="0"/>
              <a:t> at 21% Dutch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intra-EU </a:t>
            </a:r>
            <a:r>
              <a:rPr lang="nl-NL" sz="2300" dirty="0" err="1"/>
              <a:t>supply</a:t>
            </a:r>
            <a:r>
              <a:rPr lang="nl-NL" sz="2300" dirty="0"/>
              <a:t> at 0% VAT (no </a:t>
            </a:r>
            <a:r>
              <a:rPr lang="nl-NL" sz="2300" dirty="0" err="1"/>
              <a:t>customs</a:t>
            </a:r>
            <a:r>
              <a:rPr lang="nl-NL" sz="2300" dirty="0"/>
              <a:t> </a:t>
            </a:r>
            <a:r>
              <a:rPr lang="nl-NL" sz="2300" dirty="0" err="1"/>
              <a:t>duty</a:t>
            </a:r>
            <a:r>
              <a:rPr lang="nl-NL" sz="2300" dirty="0"/>
              <a:t>/</a:t>
            </a:r>
            <a:r>
              <a:rPr lang="nl-NL" sz="2300" dirty="0" err="1"/>
              <a:t>formalities</a:t>
            </a:r>
            <a:r>
              <a:rPr lang="nl-NL" sz="2300" dirty="0"/>
              <a:t>)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>
                <a:sym typeface="Wingdings" panose="05000000000000000000" pitchFamily="2" charset="2"/>
              </a:rPr>
              <a:t>Import </a:t>
            </a:r>
            <a:r>
              <a:rPr lang="nl-NL" sz="2300" dirty="0" err="1">
                <a:sym typeface="Wingdings" panose="05000000000000000000" pitchFamily="2" charset="2"/>
              </a:rPr>
              <a:t>Ltd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err="1">
                <a:sym typeface="Wingdings" panose="05000000000000000000" pitchFamily="2" charset="2"/>
              </a:rPr>
              <a:t>reports</a:t>
            </a:r>
            <a:r>
              <a:rPr lang="nl-NL" sz="2300" dirty="0">
                <a:sym typeface="Wingdings" panose="05000000000000000000" pitchFamily="2" charset="2"/>
              </a:rPr>
              <a:t> intra-EU </a:t>
            </a:r>
            <a:r>
              <a:rPr lang="nl-NL" sz="2300" dirty="0" err="1">
                <a:sym typeface="Wingdings" panose="05000000000000000000" pitchFamily="2" charset="2"/>
              </a:rPr>
              <a:t>acquisition</a:t>
            </a:r>
            <a:r>
              <a:rPr lang="nl-NL" sz="2300" dirty="0">
                <a:sym typeface="Wingdings" panose="05000000000000000000" pitchFamily="2" charset="2"/>
              </a:rPr>
              <a:t> at standard UK </a:t>
            </a:r>
            <a:r>
              <a:rPr lang="nl-NL" sz="2300" dirty="0" err="1">
                <a:sym typeface="Wingdings" panose="05000000000000000000" pitchFamily="2" charset="2"/>
              </a:rPr>
              <a:t>rate</a:t>
            </a:r>
            <a:r>
              <a:rPr lang="nl-NL" sz="2300" dirty="0">
                <a:sym typeface="Wingdings" panose="05000000000000000000" pitchFamily="2" charset="2"/>
              </a:rPr>
              <a:t> (no </a:t>
            </a:r>
            <a:r>
              <a:rPr lang="nl-NL" sz="2300" dirty="0" err="1">
                <a:sym typeface="Wingdings" panose="05000000000000000000" pitchFamily="2" charset="2"/>
              </a:rPr>
              <a:t>customs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err="1">
                <a:sym typeface="Wingdings" panose="05000000000000000000" pitchFamily="2" charset="2"/>
              </a:rPr>
              <a:t>duty</a:t>
            </a:r>
            <a:r>
              <a:rPr lang="nl-NL" sz="2300" dirty="0">
                <a:sym typeface="Wingdings" panose="05000000000000000000" pitchFamily="2" charset="2"/>
              </a:rPr>
              <a:t>/</a:t>
            </a:r>
            <a:r>
              <a:rPr lang="nl-NL" sz="2300" dirty="0" err="1">
                <a:sym typeface="Wingdings" panose="05000000000000000000" pitchFamily="2" charset="2"/>
              </a:rPr>
              <a:t>formalities</a:t>
            </a:r>
            <a:r>
              <a:rPr lang="nl-NL" sz="2300" dirty="0">
                <a:sym typeface="Wingdings" panose="05000000000000000000" pitchFamily="2" charset="2"/>
              </a:rPr>
              <a:t>)</a:t>
            </a:r>
          </a:p>
          <a:p>
            <a:r>
              <a:rPr lang="nl-NL" sz="2300" dirty="0" err="1">
                <a:sym typeface="Wingdings" panose="05000000000000000000" pitchFamily="2" charset="2"/>
              </a:rPr>
              <a:t>Intrastat</a:t>
            </a:r>
            <a:r>
              <a:rPr lang="nl-NL" sz="2300" dirty="0">
                <a:sym typeface="Wingdings" panose="05000000000000000000" pitchFamily="2" charset="2"/>
              </a:rPr>
              <a:t> &amp; EC Sales </a:t>
            </a:r>
            <a:r>
              <a:rPr lang="nl-NL" sz="2300" dirty="0" err="1">
                <a:sym typeface="Wingdings" panose="05000000000000000000" pitchFamily="2" charset="2"/>
              </a:rPr>
              <a:t>listing</a:t>
            </a:r>
            <a:r>
              <a:rPr lang="nl-NL" sz="2300" dirty="0">
                <a:sym typeface="Wingdings" panose="05000000000000000000" pitchFamily="2" charset="2"/>
              </a:rPr>
              <a:t> (</a:t>
            </a:r>
            <a:r>
              <a:rPr lang="nl-NL" sz="2300" dirty="0" err="1">
                <a:sym typeface="Wingdings" panose="05000000000000000000" pitchFamily="2" charset="2"/>
              </a:rPr>
              <a:t>if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err="1">
                <a:sym typeface="Wingdings" panose="05000000000000000000" pitchFamily="2" charset="2"/>
              </a:rPr>
              <a:t>thresholds</a:t>
            </a:r>
            <a:r>
              <a:rPr lang="nl-NL" sz="2300" dirty="0">
                <a:sym typeface="Wingdings" panose="05000000000000000000" pitchFamily="2" charset="2"/>
              </a:rPr>
              <a:t> are </a:t>
            </a:r>
            <a:r>
              <a:rPr lang="nl-NL" sz="2300" dirty="0" err="1">
                <a:sym typeface="Wingdings" panose="05000000000000000000" pitchFamily="2" charset="2"/>
              </a:rPr>
              <a:t>exceeded</a:t>
            </a:r>
            <a:r>
              <a:rPr lang="nl-NL" sz="2300" dirty="0">
                <a:sym typeface="Wingdings" panose="05000000000000000000" pitchFamily="2" charset="2"/>
              </a:rPr>
              <a:t>)</a:t>
            </a:r>
            <a:endParaRPr lang="nl-NL" sz="2300" dirty="0"/>
          </a:p>
        </p:txBody>
      </p:sp>
      <p:sp>
        <p:nvSpPr>
          <p:cNvPr id="4" name="Rectangle 3"/>
          <p:cNvSpPr/>
          <p:nvPr/>
        </p:nvSpPr>
        <p:spPr>
          <a:xfrm>
            <a:off x="2535381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</a:p>
          <a:p>
            <a:pPr algn="ctr"/>
            <a:r>
              <a:rPr lang="nl-NL" dirty="0" smtClean="0"/>
              <a:t>(producer)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031672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284027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21" name="Rectangle 20"/>
          <p:cNvSpPr/>
          <p:nvPr/>
        </p:nvSpPr>
        <p:spPr>
          <a:xfrm>
            <a:off x="672413" y="2008909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 smtClean="0"/>
              <a:t>Raw</a:t>
            </a:r>
            <a:r>
              <a:rPr lang="nl-NL" sz="1600" dirty="0" smtClean="0"/>
              <a:t> </a:t>
            </a:r>
            <a:r>
              <a:rPr lang="nl-NL" sz="1600" dirty="0" err="1" smtClean="0"/>
              <a:t>Sarl</a:t>
            </a:r>
            <a:endParaRPr lang="nl-NL" sz="1600" dirty="0"/>
          </a:p>
        </p:txBody>
      </p:sp>
      <p:sp>
        <p:nvSpPr>
          <p:cNvPr id="22" name="Rectangle 21"/>
          <p:cNvSpPr/>
          <p:nvPr/>
        </p:nvSpPr>
        <p:spPr>
          <a:xfrm>
            <a:off x="672412" y="3527368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Mat </a:t>
            </a:r>
            <a:r>
              <a:rPr lang="nl-NL" sz="1600" dirty="0" err="1" smtClean="0"/>
              <a:t>Inc</a:t>
            </a:r>
            <a:endParaRPr lang="nl-NL" sz="1600" dirty="0"/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>
            <a:off x="1601545" y="2261754"/>
            <a:ext cx="933836" cy="76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3"/>
            <a:endCxn id="4" idx="1"/>
          </p:cNvCxnSpPr>
          <p:nvPr/>
        </p:nvCxnSpPr>
        <p:spPr>
          <a:xfrm flipV="1">
            <a:off x="1590275" y="3023756"/>
            <a:ext cx="945106" cy="7564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147" y="3742597"/>
            <a:ext cx="470261" cy="400593"/>
          </a:xfrm>
          <a:prstGeom prst="rect">
            <a:avLst/>
          </a:prstGeom>
        </p:spPr>
      </p:pic>
      <p:pic>
        <p:nvPicPr>
          <p:cNvPr id="1026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5" y="1639515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v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46" y="3634341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147" y="3237743"/>
            <a:ext cx="445929" cy="445929"/>
          </a:xfrm>
          <a:prstGeom prst="rect">
            <a:avLst/>
          </a:prstGeom>
        </p:spPr>
      </p:pic>
      <p:pic>
        <p:nvPicPr>
          <p:cNvPr id="27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15" y="3568992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32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 – </a:t>
            </a:r>
            <a:r>
              <a:rPr lang="nl-NL" sz="2000" b="0" i="1" dirty="0" err="1" smtClean="0"/>
              <a:t>for</a:t>
            </a:r>
            <a:r>
              <a:rPr lang="nl-NL" sz="2000" b="0" i="1" dirty="0" smtClean="0"/>
              <a:t> EU </a:t>
            </a:r>
            <a:r>
              <a:rPr lang="nl-NL" sz="2000" b="0" i="1" dirty="0" err="1" smtClean="0"/>
              <a:t>manufacturers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69074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imports</a:t>
            </a:r>
            <a:r>
              <a:rPr lang="nl-NL" sz="2300" dirty="0" smtClean="0"/>
              <a:t> </a:t>
            </a:r>
            <a:r>
              <a:rPr lang="nl-NL" sz="2300" dirty="0" err="1" smtClean="0"/>
              <a:t>materials</a:t>
            </a:r>
            <a:r>
              <a:rPr lang="nl-NL" sz="2300" dirty="0" smtClean="0"/>
              <a:t> </a:t>
            </a:r>
            <a:r>
              <a:rPr lang="nl-NL" sz="2300" dirty="0" err="1" smtClean="0"/>
              <a:t>from</a:t>
            </a:r>
            <a:r>
              <a:rPr lang="nl-NL" sz="2300" dirty="0" smtClean="0"/>
              <a:t> US,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21% import VAT </a:t>
            </a:r>
            <a:r>
              <a:rPr lang="nl-NL" sz="2300" dirty="0" err="1" smtClean="0"/>
              <a:t>applies</a:t>
            </a:r>
            <a:endParaRPr lang="nl-NL" sz="2300" dirty="0" smtClean="0"/>
          </a:p>
          <a:p>
            <a:r>
              <a:rPr lang="nl-NL" sz="2300" dirty="0" smtClean="0"/>
              <a:t>Export </a:t>
            </a:r>
            <a:r>
              <a:rPr lang="nl-NL" sz="2300" dirty="0"/>
              <a:t>BV </a:t>
            </a:r>
            <a:r>
              <a:rPr lang="nl-NL" sz="2300" dirty="0" err="1"/>
              <a:t>reports</a:t>
            </a:r>
            <a:r>
              <a:rPr lang="nl-NL" sz="2300" dirty="0"/>
              <a:t> </a:t>
            </a:r>
            <a:r>
              <a:rPr lang="nl-NL" sz="2300" dirty="0" smtClean="0"/>
              <a:t>intra-EU </a:t>
            </a:r>
            <a:r>
              <a:rPr lang="nl-NL" sz="2300" dirty="0" err="1" smtClean="0"/>
              <a:t>acquisition</a:t>
            </a:r>
            <a:r>
              <a:rPr lang="nl-NL" sz="2300" dirty="0" smtClean="0"/>
              <a:t> at 21% Dutch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export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</a:t>
            </a:r>
            <a:r>
              <a:rPr lang="nl-NL" sz="2300" dirty="0"/>
              <a:t>0% </a:t>
            </a:r>
            <a:r>
              <a:rPr lang="nl-NL" sz="2300" dirty="0" smtClean="0"/>
              <a:t>VAT, files export </a:t>
            </a:r>
            <a:r>
              <a:rPr lang="nl-NL" sz="2300" dirty="0" err="1" smtClean="0"/>
              <a:t>declaration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</a:t>
            </a:r>
            <a:r>
              <a:rPr lang="nl-NL" sz="2300" dirty="0" err="1" smtClean="0"/>
              <a:t>drafts</a:t>
            </a:r>
            <a:r>
              <a:rPr lang="nl-NL" sz="2300" dirty="0" smtClean="0"/>
              <a:t> EUR1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>
                <a:sym typeface="Wingdings" panose="05000000000000000000" pitchFamily="2" charset="2"/>
              </a:rPr>
              <a:t>Import </a:t>
            </a:r>
            <a:r>
              <a:rPr lang="nl-NL" sz="2300" dirty="0" err="1">
                <a:sym typeface="Wingdings" panose="05000000000000000000" pitchFamily="2" charset="2"/>
              </a:rPr>
              <a:t>Ltd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smtClean="0">
                <a:sym typeface="Wingdings" panose="05000000000000000000" pitchFamily="2" charset="2"/>
              </a:rPr>
              <a:t>files import </a:t>
            </a:r>
            <a:r>
              <a:rPr lang="nl-NL" sz="2300" dirty="0" err="1" smtClean="0">
                <a:sym typeface="Wingdings" panose="05000000000000000000" pitchFamily="2" charset="2"/>
              </a:rPr>
              <a:t>declaration</a:t>
            </a:r>
            <a:r>
              <a:rPr lang="nl-NL" sz="2300" dirty="0" smtClean="0">
                <a:sym typeface="Wingdings" panose="05000000000000000000" pitchFamily="2" charset="2"/>
              </a:rPr>
              <a:t> (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r>
              <a:rPr lang="nl-NL" sz="2300" dirty="0" smtClean="0">
                <a:sym typeface="Wingdings" panose="05000000000000000000" pitchFamily="2" charset="2"/>
              </a:rPr>
              <a:t> free*) </a:t>
            </a:r>
            <a:r>
              <a:rPr lang="nl-NL" sz="2300" dirty="0" err="1" smtClean="0">
                <a:sym typeface="Wingdings" panose="05000000000000000000" pitchFamily="2" charset="2"/>
              </a:rPr>
              <a:t>and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import </a:t>
            </a:r>
            <a:r>
              <a:rPr lang="nl-NL" sz="2300" dirty="0">
                <a:sym typeface="Wingdings" panose="05000000000000000000" pitchFamily="2" charset="2"/>
              </a:rPr>
              <a:t>at standard </a:t>
            </a:r>
            <a:r>
              <a:rPr lang="nl-NL" sz="2300" dirty="0" smtClean="0">
                <a:sym typeface="Wingdings" panose="05000000000000000000" pitchFamily="2" charset="2"/>
              </a:rPr>
              <a:t>UK VAT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endParaRPr lang="nl-NL" sz="230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5381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</a:p>
          <a:p>
            <a:pPr algn="ctr"/>
            <a:r>
              <a:rPr lang="nl-NL" dirty="0" smtClean="0"/>
              <a:t>(producer)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031672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284027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21" name="Rectangle 20"/>
          <p:cNvSpPr/>
          <p:nvPr/>
        </p:nvSpPr>
        <p:spPr>
          <a:xfrm>
            <a:off x="672413" y="2008909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 smtClean="0"/>
              <a:t>Raw</a:t>
            </a:r>
            <a:r>
              <a:rPr lang="nl-NL" sz="1600" dirty="0" smtClean="0"/>
              <a:t> </a:t>
            </a:r>
            <a:r>
              <a:rPr lang="nl-NL" sz="1600" dirty="0" err="1" smtClean="0"/>
              <a:t>Sarl</a:t>
            </a:r>
            <a:endParaRPr lang="nl-NL" sz="1600" dirty="0"/>
          </a:p>
        </p:txBody>
      </p:sp>
      <p:sp>
        <p:nvSpPr>
          <p:cNvPr id="22" name="Rectangle 21"/>
          <p:cNvSpPr/>
          <p:nvPr/>
        </p:nvSpPr>
        <p:spPr>
          <a:xfrm>
            <a:off x="672412" y="3527368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Mat </a:t>
            </a:r>
            <a:r>
              <a:rPr lang="nl-NL" sz="1600" dirty="0" err="1" smtClean="0"/>
              <a:t>Inc</a:t>
            </a:r>
            <a:endParaRPr lang="nl-NL" sz="1600" dirty="0"/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>
            <a:off x="1601545" y="2261754"/>
            <a:ext cx="933836" cy="76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3"/>
            <a:endCxn id="4" idx="1"/>
          </p:cNvCxnSpPr>
          <p:nvPr/>
        </p:nvCxnSpPr>
        <p:spPr>
          <a:xfrm flipV="1">
            <a:off x="1590275" y="3023756"/>
            <a:ext cx="945106" cy="7564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147" y="3742597"/>
            <a:ext cx="470261" cy="400593"/>
          </a:xfrm>
          <a:prstGeom prst="rect">
            <a:avLst/>
          </a:prstGeom>
        </p:spPr>
      </p:pic>
      <p:pic>
        <p:nvPicPr>
          <p:cNvPr id="1026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5" y="1639515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v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46" y="3634341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147" y="3237743"/>
            <a:ext cx="445929" cy="445929"/>
          </a:xfrm>
          <a:prstGeom prst="rect">
            <a:avLst/>
          </a:prstGeom>
        </p:spPr>
      </p:pic>
      <p:pic>
        <p:nvPicPr>
          <p:cNvPr id="27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15" y="3568992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7" name="Rectangle 16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9" name="Rectangle 18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20" name="Rectangle 19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Rectangle 27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29" name="Rectangle 28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589" y="2548528"/>
            <a:ext cx="978840" cy="97884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7388" y="2544725"/>
            <a:ext cx="978840" cy="97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3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78" y="176277"/>
            <a:ext cx="4224397" cy="582966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298864" y="592282"/>
            <a:ext cx="4946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244936" y="37926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Name &amp; </a:t>
            </a:r>
            <a:r>
              <a:rPr lang="nl-NL" sz="1400" dirty="0" err="1" smtClean="0"/>
              <a:t>Address</a:t>
            </a:r>
            <a:endParaRPr lang="nl-NL" sz="1400" dirty="0" smtClean="0"/>
          </a:p>
          <a:p>
            <a:pPr algn="ctr"/>
            <a:r>
              <a:rPr lang="nl-NL" sz="1400" dirty="0" smtClean="0"/>
              <a:t>Export BV</a:t>
            </a:r>
            <a:endParaRPr lang="nl-NL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298864" y="1170709"/>
            <a:ext cx="4946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244935" y="963076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Name &amp; </a:t>
            </a:r>
            <a:r>
              <a:rPr lang="nl-NL" sz="1400" dirty="0" err="1" smtClean="0"/>
              <a:t>Address</a:t>
            </a:r>
            <a:endParaRPr lang="nl-NL" sz="1400" dirty="0" smtClean="0"/>
          </a:p>
          <a:p>
            <a:pPr algn="ctr"/>
            <a:r>
              <a:rPr lang="nl-NL" sz="1400" dirty="0" err="1" smtClean="0"/>
              <a:t>Consignee</a:t>
            </a:r>
            <a:endParaRPr lang="nl-NL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96391" y="3704361"/>
            <a:ext cx="39381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234544" y="3484419"/>
            <a:ext cx="2015837" cy="4242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Description</a:t>
            </a:r>
            <a:r>
              <a:rPr lang="nl-NL" sz="1400" dirty="0" smtClean="0"/>
              <a:t> of </a:t>
            </a:r>
            <a:r>
              <a:rPr lang="nl-NL" sz="1400" dirty="0" err="1" smtClean="0"/>
              <a:t>the</a:t>
            </a:r>
            <a:r>
              <a:rPr lang="nl-NL" sz="1400" dirty="0" smtClean="0"/>
              <a:t> </a:t>
            </a:r>
            <a:r>
              <a:rPr lang="nl-NL" sz="1400" dirty="0" err="1" smtClean="0"/>
              <a:t>goods</a:t>
            </a:r>
            <a:endParaRPr lang="nl-NL" sz="1400" dirty="0" smtClean="0"/>
          </a:p>
          <a:p>
            <a:pPr algn="ctr"/>
            <a:r>
              <a:rPr lang="nl-NL" sz="1400" dirty="0" smtClean="0"/>
              <a:t>(CN </a:t>
            </a:r>
            <a:r>
              <a:rPr lang="nl-NL" sz="1400" dirty="0" err="1" smtClean="0"/>
              <a:t>required</a:t>
            </a:r>
            <a:r>
              <a:rPr lang="nl-NL" sz="1400" dirty="0" smtClean="0"/>
              <a:t>)</a:t>
            </a:r>
            <a:endParaRPr lang="nl-NL" sz="1400" dirty="0"/>
          </a:p>
        </p:txBody>
      </p:sp>
      <p:sp>
        <p:nvSpPr>
          <p:cNvPr id="13" name="Rectangle 12"/>
          <p:cNvSpPr/>
          <p:nvPr/>
        </p:nvSpPr>
        <p:spPr>
          <a:xfrm>
            <a:off x="6244935" y="294167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Product </a:t>
            </a:r>
            <a:r>
              <a:rPr lang="nl-NL" sz="1400" dirty="0" err="1" smtClean="0"/>
              <a:t>reference</a:t>
            </a:r>
            <a:r>
              <a:rPr lang="nl-NL" sz="1400" dirty="0" smtClean="0"/>
              <a:t> </a:t>
            </a:r>
            <a:r>
              <a:rPr lang="nl-NL" sz="1400" dirty="0" err="1" smtClean="0"/>
              <a:t>number</a:t>
            </a:r>
            <a:endParaRPr lang="nl-NL" sz="1400" dirty="0"/>
          </a:p>
        </p:txBody>
      </p:sp>
      <p:sp>
        <p:nvSpPr>
          <p:cNvPr id="14" name="Rectangle 13"/>
          <p:cNvSpPr/>
          <p:nvPr/>
        </p:nvSpPr>
        <p:spPr>
          <a:xfrm>
            <a:off x="6239739" y="4025427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Gross </a:t>
            </a:r>
            <a:r>
              <a:rPr lang="nl-NL" sz="1400" dirty="0" err="1" smtClean="0"/>
              <a:t>weight</a:t>
            </a:r>
            <a:endParaRPr lang="nl-NL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595255" y="4229783"/>
            <a:ext cx="2644484" cy="8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234544" y="5504086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Signature</a:t>
            </a:r>
            <a:endParaRPr lang="nl-NL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938155" y="5717099"/>
            <a:ext cx="229638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999509" y="1674670"/>
            <a:ext cx="32350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234543" y="1488497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Countries</a:t>
            </a:r>
            <a:r>
              <a:rPr lang="nl-NL" sz="1400" dirty="0" smtClean="0"/>
              <a:t> of </a:t>
            </a:r>
            <a:r>
              <a:rPr lang="nl-NL" sz="1400" dirty="0" err="1" smtClean="0"/>
              <a:t>origin</a:t>
            </a:r>
            <a:endParaRPr lang="nl-NL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301586" y="3154691"/>
            <a:ext cx="39381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9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33013" y="346536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Signature</a:t>
            </a:r>
            <a:r>
              <a:rPr lang="nl-NL" sz="1400" dirty="0" smtClean="0"/>
              <a:t> &amp; Name</a:t>
            </a:r>
          </a:p>
          <a:p>
            <a:pPr algn="ctr"/>
            <a:r>
              <a:rPr lang="nl-NL" sz="1400" dirty="0" smtClean="0"/>
              <a:t>Export BV</a:t>
            </a:r>
            <a:endParaRPr lang="nl-NL" sz="1400" dirty="0"/>
          </a:p>
        </p:txBody>
      </p:sp>
      <p:sp>
        <p:nvSpPr>
          <p:cNvPr id="20" name="Rectangle 19"/>
          <p:cNvSpPr/>
          <p:nvPr/>
        </p:nvSpPr>
        <p:spPr>
          <a:xfrm>
            <a:off x="6233014" y="155275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Approved</a:t>
            </a:r>
            <a:r>
              <a:rPr lang="nl-NL" sz="1400" dirty="0" smtClean="0"/>
              <a:t> </a:t>
            </a:r>
            <a:r>
              <a:rPr lang="nl-NL" sz="1400" dirty="0" err="1" smtClean="0"/>
              <a:t>exporter’s</a:t>
            </a:r>
            <a:r>
              <a:rPr lang="nl-NL" sz="1400" dirty="0" smtClean="0"/>
              <a:t> </a:t>
            </a:r>
            <a:r>
              <a:rPr lang="nl-NL" sz="1400" dirty="0" err="1" smtClean="0"/>
              <a:t>license</a:t>
            </a:r>
            <a:r>
              <a:rPr lang="nl-NL" sz="1400" dirty="0" smtClean="0"/>
              <a:t> </a:t>
            </a:r>
            <a:r>
              <a:rPr lang="nl-NL" sz="1400" dirty="0" err="1" smtClean="0"/>
              <a:t>required</a:t>
            </a:r>
            <a:endParaRPr lang="nl-NL" sz="1400" dirty="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0" y="757309"/>
            <a:ext cx="5238950" cy="1848108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5340927" y="1765771"/>
            <a:ext cx="89361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0" y="2613211"/>
            <a:ext cx="5238950" cy="284221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286942" y="3678382"/>
            <a:ext cx="4946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234544" y="174938"/>
            <a:ext cx="2005445" cy="9057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To</a:t>
            </a:r>
            <a:r>
              <a:rPr lang="nl-NL" sz="1400" dirty="0" smtClean="0"/>
              <a:t> </a:t>
            </a:r>
            <a:r>
              <a:rPr lang="nl-NL" sz="1400" dirty="0" err="1" smtClean="0"/>
              <a:t>be</a:t>
            </a:r>
            <a:r>
              <a:rPr lang="nl-NL" sz="1400" dirty="0" smtClean="0"/>
              <a:t> </a:t>
            </a:r>
            <a:r>
              <a:rPr lang="nl-NL" sz="1400" dirty="0" err="1" smtClean="0"/>
              <a:t>included</a:t>
            </a:r>
            <a:r>
              <a:rPr lang="nl-NL" sz="1400" dirty="0" smtClean="0"/>
              <a:t> on </a:t>
            </a:r>
            <a:r>
              <a:rPr lang="nl-NL" sz="1400" dirty="0" err="1" smtClean="0"/>
              <a:t>invoice</a:t>
            </a:r>
            <a:r>
              <a:rPr lang="nl-NL" sz="1400" dirty="0" smtClean="0"/>
              <a:t> </a:t>
            </a:r>
            <a:r>
              <a:rPr lang="nl-NL" sz="1400" dirty="0" err="1" smtClean="0"/>
              <a:t>raised</a:t>
            </a:r>
            <a:r>
              <a:rPr lang="nl-NL" sz="1400" dirty="0" smtClean="0"/>
              <a:t> </a:t>
            </a:r>
            <a:r>
              <a:rPr lang="nl-NL" sz="1400" dirty="0" err="1" smtClean="0"/>
              <a:t>by</a:t>
            </a:r>
            <a:r>
              <a:rPr lang="nl-NL" sz="1400" dirty="0" smtClean="0"/>
              <a:t> </a:t>
            </a:r>
            <a:r>
              <a:rPr lang="nl-NL" sz="1400" dirty="0" err="1" smtClean="0"/>
              <a:t>exporter</a:t>
            </a:r>
            <a:r>
              <a:rPr lang="nl-NL" sz="1400" dirty="0" smtClean="0"/>
              <a:t> or on transport </a:t>
            </a:r>
            <a:r>
              <a:rPr lang="nl-NL" sz="1400" dirty="0" err="1" smtClean="0"/>
              <a:t>documentation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41607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 – </a:t>
            </a:r>
            <a:r>
              <a:rPr lang="nl-NL" sz="2000" b="0" i="1" dirty="0" err="1" smtClean="0"/>
              <a:t>for</a:t>
            </a:r>
            <a:r>
              <a:rPr lang="nl-NL" sz="2000" b="0" i="1" dirty="0" smtClean="0"/>
              <a:t> EU </a:t>
            </a:r>
            <a:r>
              <a:rPr lang="nl-NL" sz="2000" b="0" i="1" dirty="0" err="1" smtClean="0"/>
              <a:t>manufacturers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69074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imports</a:t>
            </a:r>
            <a:r>
              <a:rPr lang="nl-NL" sz="2300" dirty="0" smtClean="0"/>
              <a:t> </a:t>
            </a:r>
            <a:r>
              <a:rPr lang="nl-NL" sz="2300" dirty="0" err="1" smtClean="0"/>
              <a:t>materials</a:t>
            </a:r>
            <a:r>
              <a:rPr lang="nl-NL" sz="2300" dirty="0" smtClean="0"/>
              <a:t> </a:t>
            </a:r>
            <a:r>
              <a:rPr lang="nl-NL" sz="2300" dirty="0" err="1" smtClean="0"/>
              <a:t>from</a:t>
            </a:r>
            <a:r>
              <a:rPr lang="nl-NL" sz="2300" dirty="0" smtClean="0"/>
              <a:t> US,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21% import VAT </a:t>
            </a:r>
            <a:r>
              <a:rPr lang="nl-NL" sz="2300" dirty="0" err="1" smtClean="0"/>
              <a:t>applies</a:t>
            </a:r>
            <a:endParaRPr lang="nl-NL" sz="2300" dirty="0" smtClean="0"/>
          </a:p>
          <a:p>
            <a:r>
              <a:rPr lang="nl-NL" sz="2300" dirty="0" smtClean="0"/>
              <a:t>Export </a:t>
            </a:r>
            <a:r>
              <a:rPr lang="nl-NL" sz="2300" dirty="0"/>
              <a:t>BV </a:t>
            </a:r>
            <a:r>
              <a:rPr lang="nl-NL" sz="2300" dirty="0" err="1"/>
              <a:t>reports</a:t>
            </a:r>
            <a:r>
              <a:rPr lang="nl-NL" sz="2300" dirty="0"/>
              <a:t> </a:t>
            </a:r>
            <a:r>
              <a:rPr lang="nl-NL" sz="2300" dirty="0" smtClean="0"/>
              <a:t>intra-EU </a:t>
            </a:r>
            <a:r>
              <a:rPr lang="nl-NL" sz="2300" dirty="0" err="1" smtClean="0"/>
              <a:t>acquisition</a:t>
            </a:r>
            <a:r>
              <a:rPr lang="nl-NL" sz="2300" dirty="0" smtClean="0"/>
              <a:t> at 21% Dutch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export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</a:t>
            </a:r>
            <a:r>
              <a:rPr lang="nl-NL" sz="2300" dirty="0"/>
              <a:t>0% </a:t>
            </a:r>
            <a:r>
              <a:rPr lang="nl-NL" sz="2300" dirty="0" smtClean="0"/>
              <a:t>VAT, files export </a:t>
            </a:r>
            <a:r>
              <a:rPr lang="nl-NL" sz="2300" dirty="0" err="1" smtClean="0"/>
              <a:t>declaration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</a:t>
            </a:r>
            <a:r>
              <a:rPr lang="nl-NL" sz="2300" dirty="0" err="1" smtClean="0"/>
              <a:t>drafts</a:t>
            </a:r>
            <a:r>
              <a:rPr lang="nl-NL" sz="2300" dirty="0" smtClean="0"/>
              <a:t> COO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>
                <a:sym typeface="Wingdings" panose="05000000000000000000" pitchFamily="2" charset="2"/>
              </a:rPr>
              <a:t>Import </a:t>
            </a:r>
            <a:r>
              <a:rPr lang="nl-NL" sz="2300" dirty="0" err="1">
                <a:sym typeface="Wingdings" panose="05000000000000000000" pitchFamily="2" charset="2"/>
              </a:rPr>
              <a:t>Ltd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smtClean="0">
                <a:sym typeface="Wingdings" panose="05000000000000000000" pitchFamily="2" charset="2"/>
              </a:rPr>
              <a:t>files import </a:t>
            </a:r>
            <a:r>
              <a:rPr lang="nl-NL" sz="2300" dirty="0" err="1" smtClean="0">
                <a:sym typeface="Wingdings" panose="05000000000000000000" pitchFamily="2" charset="2"/>
              </a:rPr>
              <a:t>declaration</a:t>
            </a:r>
            <a:r>
              <a:rPr lang="nl-NL" sz="2300" dirty="0" smtClean="0">
                <a:sym typeface="Wingdings" panose="05000000000000000000" pitchFamily="2" charset="2"/>
              </a:rPr>
              <a:t> (+</a:t>
            </a:r>
            <a:r>
              <a:rPr lang="nl-NL" sz="2300" dirty="0" err="1" smtClean="0">
                <a:sym typeface="Wingdings" panose="05000000000000000000" pitchFamily="2" charset="2"/>
              </a:rPr>
              <a:t>customs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r>
              <a:rPr lang="nl-NL" sz="2300" dirty="0" smtClean="0">
                <a:sym typeface="Wingdings" panose="05000000000000000000" pitchFamily="2" charset="2"/>
              </a:rPr>
              <a:t>) </a:t>
            </a:r>
            <a:r>
              <a:rPr lang="nl-NL" sz="2300" dirty="0" err="1" smtClean="0">
                <a:sym typeface="Wingdings" panose="05000000000000000000" pitchFamily="2" charset="2"/>
              </a:rPr>
              <a:t>and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import </a:t>
            </a:r>
            <a:r>
              <a:rPr lang="nl-NL" sz="2300" dirty="0">
                <a:sym typeface="Wingdings" panose="05000000000000000000" pitchFamily="2" charset="2"/>
              </a:rPr>
              <a:t>at standard </a:t>
            </a:r>
            <a:r>
              <a:rPr lang="nl-NL" sz="2300" dirty="0" smtClean="0">
                <a:sym typeface="Wingdings" panose="05000000000000000000" pitchFamily="2" charset="2"/>
              </a:rPr>
              <a:t>UK VAT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endParaRPr lang="nl-NL" sz="230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5381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</a:p>
          <a:p>
            <a:pPr algn="ctr"/>
            <a:r>
              <a:rPr lang="nl-NL" dirty="0" smtClean="0"/>
              <a:t>(producer)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031672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284027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21" name="Rectangle 20"/>
          <p:cNvSpPr/>
          <p:nvPr/>
        </p:nvSpPr>
        <p:spPr>
          <a:xfrm>
            <a:off x="672413" y="2008909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 smtClean="0"/>
              <a:t>Raw</a:t>
            </a:r>
            <a:r>
              <a:rPr lang="nl-NL" sz="1600" dirty="0" smtClean="0"/>
              <a:t> </a:t>
            </a:r>
            <a:r>
              <a:rPr lang="nl-NL" sz="1600" dirty="0" err="1" smtClean="0"/>
              <a:t>Sarl</a:t>
            </a:r>
            <a:endParaRPr lang="nl-NL" sz="1600" dirty="0"/>
          </a:p>
        </p:txBody>
      </p:sp>
      <p:sp>
        <p:nvSpPr>
          <p:cNvPr id="22" name="Rectangle 21"/>
          <p:cNvSpPr/>
          <p:nvPr/>
        </p:nvSpPr>
        <p:spPr>
          <a:xfrm>
            <a:off x="672412" y="3527368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Mat </a:t>
            </a:r>
            <a:r>
              <a:rPr lang="nl-NL" sz="1600" dirty="0" err="1" smtClean="0"/>
              <a:t>Inc</a:t>
            </a:r>
            <a:endParaRPr lang="nl-NL" sz="1600" dirty="0"/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>
            <a:off x="1601545" y="2261754"/>
            <a:ext cx="933836" cy="76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3"/>
            <a:endCxn id="4" idx="1"/>
          </p:cNvCxnSpPr>
          <p:nvPr/>
        </p:nvCxnSpPr>
        <p:spPr>
          <a:xfrm flipV="1">
            <a:off x="1590275" y="3023756"/>
            <a:ext cx="945106" cy="7564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147" y="3742597"/>
            <a:ext cx="470261" cy="400593"/>
          </a:xfrm>
          <a:prstGeom prst="rect">
            <a:avLst/>
          </a:prstGeom>
        </p:spPr>
      </p:pic>
      <p:pic>
        <p:nvPicPr>
          <p:cNvPr id="1026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5" y="1639515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v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46" y="3634341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147" y="3237743"/>
            <a:ext cx="445929" cy="445929"/>
          </a:xfrm>
          <a:prstGeom prst="rect">
            <a:avLst/>
          </a:prstGeom>
        </p:spPr>
      </p:pic>
      <p:pic>
        <p:nvPicPr>
          <p:cNvPr id="27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15" y="3568992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7" name="Rectangle 16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9" name="Rectangle 18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20" name="Rectangle 19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Rectangle 27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29" name="Rectangle 28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429" y="2544725"/>
            <a:ext cx="978840" cy="9788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331" y="1654995"/>
            <a:ext cx="959682" cy="81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5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66" y="218722"/>
            <a:ext cx="3771498" cy="572749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298864" y="498763"/>
            <a:ext cx="4946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234544" y="318656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Name &amp; </a:t>
            </a:r>
            <a:r>
              <a:rPr lang="nl-NL" sz="1400" dirty="0" err="1" smtClean="0"/>
              <a:t>Address</a:t>
            </a:r>
            <a:endParaRPr lang="nl-NL" sz="1400" dirty="0" smtClean="0"/>
          </a:p>
          <a:p>
            <a:pPr algn="ctr"/>
            <a:r>
              <a:rPr lang="nl-NL" sz="1400" dirty="0" smtClean="0"/>
              <a:t>Export BV</a:t>
            </a:r>
            <a:endParaRPr lang="nl-NL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288472" y="1102486"/>
            <a:ext cx="4946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244935" y="90332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Name &amp; </a:t>
            </a:r>
            <a:r>
              <a:rPr lang="nl-NL" sz="1400" dirty="0" err="1" smtClean="0"/>
              <a:t>Address</a:t>
            </a:r>
            <a:endParaRPr lang="nl-NL" sz="1400" dirty="0" smtClean="0"/>
          </a:p>
          <a:p>
            <a:pPr algn="ctr"/>
            <a:r>
              <a:rPr lang="nl-NL" sz="1400" dirty="0" err="1" smtClean="0"/>
              <a:t>Consignee</a:t>
            </a:r>
            <a:endParaRPr lang="nl-NL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96391" y="3704361"/>
            <a:ext cx="39381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234544" y="3484419"/>
            <a:ext cx="2015837" cy="4242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Description</a:t>
            </a:r>
            <a:r>
              <a:rPr lang="nl-NL" sz="1400" dirty="0" smtClean="0"/>
              <a:t> of </a:t>
            </a:r>
            <a:r>
              <a:rPr lang="nl-NL" sz="1400" dirty="0" err="1" smtClean="0"/>
              <a:t>the</a:t>
            </a:r>
            <a:r>
              <a:rPr lang="nl-NL" sz="1400" dirty="0" smtClean="0"/>
              <a:t> </a:t>
            </a:r>
            <a:r>
              <a:rPr lang="nl-NL" sz="1400" dirty="0" err="1" smtClean="0"/>
              <a:t>goods</a:t>
            </a:r>
            <a:endParaRPr lang="nl-NL" sz="1400" dirty="0" smtClean="0"/>
          </a:p>
          <a:p>
            <a:pPr algn="ctr"/>
            <a:r>
              <a:rPr lang="nl-NL" sz="1400" dirty="0" smtClean="0"/>
              <a:t>(CN </a:t>
            </a:r>
            <a:r>
              <a:rPr lang="nl-NL" sz="1400" dirty="0" err="1" smtClean="0"/>
              <a:t>required</a:t>
            </a:r>
            <a:r>
              <a:rPr lang="nl-NL" sz="1400" dirty="0" smtClean="0"/>
              <a:t>)</a:t>
            </a:r>
            <a:endParaRPr lang="nl-NL" sz="1400" dirty="0"/>
          </a:p>
        </p:txBody>
      </p:sp>
      <p:sp>
        <p:nvSpPr>
          <p:cNvPr id="13" name="Rectangle 12"/>
          <p:cNvSpPr/>
          <p:nvPr/>
        </p:nvSpPr>
        <p:spPr>
          <a:xfrm>
            <a:off x="6244935" y="2941678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Product </a:t>
            </a:r>
            <a:r>
              <a:rPr lang="nl-NL" sz="1400" dirty="0" err="1" smtClean="0"/>
              <a:t>reference</a:t>
            </a:r>
            <a:r>
              <a:rPr lang="nl-NL" sz="1400" dirty="0" smtClean="0"/>
              <a:t> </a:t>
            </a:r>
            <a:r>
              <a:rPr lang="nl-NL" sz="1400" dirty="0" err="1" smtClean="0"/>
              <a:t>number</a:t>
            </a:r>
            <a:endParaRPr lang="nl-NL" sz="1400" dirty="0"/>
          </a:p>
        </p:txBody>
      </p:sp>
      <p:sp>
        <p:nvSpPr>
          <p:cNvPr id="16" name="Rectangle 15"/>
          <p:cNvSpPr/>
          <p:nvPr/>
        </p:nvSpPr>
        <p:spPr>
          <a:xfrm>
            <a:off x="6234542" y="4993882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Signature</a:t>
            </a:r>
            <a:r>
              <a:rPr lang="nl-NL" sz="1400" dirty="0" smtClean="0"/>
              <a:t>/Stamp</a:t>
            </a:r>
            <a:endParaRPr lang="nl-NL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200400" y="5197553"/>
            <a:ext cx="3034143" cy="93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999509" y="1591542"/>
            <a:ext cx="32350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234543" y="1385555"/>
            <a:ext cx="2005445" cy="426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err="1" smtClean="0"/>
              <a:t>Countries</a:t>
            </a:r>
            <a:r>
              <a:rPr lang="nl-NL" sz="1400" dirty="0" smtClean="0"/>
              <a:t> of </a:t>
            </a:r>
            <a:r>
              <a:rPr lang="nl-NL" sz="1400" dirty="0" err="1" smtClean="0"/>
              <a:t>origin</a:t>
            </a:r>
            <a:endParaRPr lang="nl-NL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301586" y="3154691"/>
            <a:ext cx="39381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2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 – </a:t>
            </a:r>
            <a:r>
              <a:rPr lang="nl-NL" sz="2000" b="0" i="1" dirty="0" err="1" smtClean="0"/>
              <a:t>for</a:t>
            </a:r>
            <a:r>
              <a:rPr lang="nl-NL" sz="2000" b="0" i="1" dirty="0" smtClean="0"/>
              <a:t> EU </a:t>
            </a:r>
            <a:r>
              <a:rPr lang="nl-NL" sz="2000" b="0" i="1" dirty="0" err="1" smtClean="0"/>
              <a:t>manufacturers</a:t>
            </a:r>
            <a:r>
              <a:rPr lang="nl-NL" sz="2000" b="0" i="1" dirty="0" smtClean="0"/>
              <a:t> (</a:t>
            </a:r>
            <a:r>
              <a:rPr lang="nl-NL" sz="2000" b="0" i="1" dirty="0" err="1" smtClean="0"/>
              <a:t>optimized</a:t>
            </a:r>
            <a:r>
              <a:rPr lang="nl-NL" sz="2000" b="0" i="1" dirty="0" smtClean="0"/>
              <a:t>)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69074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places</a:t>
            </a:r>
            <a:r>
              <a:rPr lang="nl-NL" sz="2300" dirty="0" smtClean="0"/>
              <a:t> </a:t>
            </a:r>
            <a:r>
              <a:rPr lang="nl-NL" sz="2300" dirty="0" err="1" smtClean="0"/>
              <a:t>materials</a:t>
            </a:r>
            <a:r>
              <a:rPr lang="nl-NL" sz="2300" dirty="0" smtClean="0"/>
              <a:t> </a:t>
            </a:r>
            <a:r>
              <a:rPr lang="nl-NL" sz="2300" dirty="0" err="1" smtClean="0"/>
              <a:t>from</a:t>
            </a:r>
            <a:r>
              <a:rPr lang="nl-NL" sz="2300" dirty="0" smtClean="0"/>
              <a:t> US </a:t>
            </a:r>
            <a:r>
              <a:rPr lang="nl-NL" sz="2300" dirty="0" err="1" smtClean="0"/>
              <a:t>under</a:t>
            </a:r>
            <a:r>
              <a:rPr lang="nl-NL" sz="2300" dirty="0" smtClean="0"/>
              <a:t> </a:t>
            </a:r>
            <a:r>
              <a:rPr lang="nl-NL" sz="2300" dirty="0" err="1" smtClean="0"/>
              <a:t>inward</a:t>
            </a:r>
            <a:r>
              <a:rPr lang="nl-NL" sz="2300" dirty="0" smtClean="0"/>
              <a:t> processing </a:t>
            </a:r>
            <a:r>
              <a:rPr lang="nl-NL" sz="2300" dirty="0" err="1" smtClean="0"/>
              <a:t>relief</a:t>
            </a:r>
            <a:r>
              <a:rPr lang="nl-NL" sz="2300" dirty="0" smtClean="0"/>
              <a:t> (no </a:t>
            </a:r>
            <a:r>
              <a:rPr lang="nl-NL" sz="2300" dirty="0" err="1" smtClean="0"/>
              <a:t>duty</a:t>
            </a:r>
            <a:r>
              <a:rPr lang="nl-NL" sz="2300" dirty="0" smtClean="0"/>
              <a:t>, 0% VAT)</a:t>
            </a:r>
          </a:p>
          <a:p>
            <a:r>
              <a:rPr lang="nl-NL" sz="2300" dirty="0" smtClean="0"/>
              <a:t>Export </a:t>
            </a:r>
            <a:r>
              <a:rPr lang="nl-NL" sz="2300" dirty="0"/>
              <a:t>BV </a:t>
            </a:r>
            <a:r>
              <a:rPr lang="nl-NL" sz="2300" dirty="0" err="1"/>
              <a:t>reports</a:t>
            </a:r>
            <a:r>
              <a:rPr lang="nl-NL" sz="2300" dirty="0"/>
              <a:t> </a:t>
            </a:r>
            <a:r>
              <a:rPr lang="nl-NL" sz="2300" dirty="0" smtClean="0"/>
              <a:t>intra-EU </a:t>
            </a:r>
            <a:r>
              <a:rPr lang="nl-NL" sz="2300" dirty="0" err="1" smtClean="0"/>
              <a:t>acquisition</a:t>
            </a:r>
            <a:r>
              <a:rPr lang="nl-NL" sz="2300" dirty="0" smtClean="0"/>
              <a:t> at 21% Dutch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export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</a:t>
            </a:r>
            <a:r>
              <a:rPr lang="nl-NL" sz="2300" dirty="0"/>
              <a:t>0% </a:t>
            </a:r>
            <a:r>
              <a:rPr lang="nl-NL" sz="2300" dirty="0" smtClean="0"/>
              <a:t>VAT, files export </a:t>
            </a:r>
            <a:r>
              <a:rPr lang="nl-NL" sz="2300" dirty="0" err="1" smtClean="0"/>
              <a:t>declaration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</a:t>
            </a:r>
            <a:r>
              <a:rPr lang="nl-NL" sz="2300" dirty="0" err="1" smtClean="0"/>
              <a:t>drafts</a:t>
            </a:r>
            <a:r>
              <a:rPr lang="nl-NL" sz="2300" dirty="0" smtClean="0"/>
              <a:t> COO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>
                <a:sym typeface="Wingdings" panose="05000000000000000000" pitchFamily="2" charset="2"/>
              </a:rPr>
              <a:t>Import </a:t>
            </a:r>
            <a:r>
              <a:rPr lang="nl-NL" sz="2300" dirty="0" err="1">
                <a:sym typeface="Wingdings" panose="05000000000000000000" pitchFamily="2" charset="2"/>
              </a:rPr>
              <a:t>Ltd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smtClean="0">
                <a:sym typeface="Wingdings" panose="05000000000000000000" pitchFamily="2" charset="2"/>
              </a:rPr>
              <a:t>files import </a:t>
            </a:r>
            <a:r>
              <a:rPr lang="nl-NL" sz="2300" dirty="0" err="1" smtClean="0">
                <a:sym typeface="Wingdings" panose="05000000000000000000" pitchFamily="2" charset="2"/>
              </a:rPr>
              <a:t>declaration</a:t>
            </a:r>
            <a:r>
              <a:rPr lang="nl-NL" sz="2300" dirty="0" smtClean="0">
                <a:sym typeface="Wingdings" panose="05000000000000000000" pitchFamily="2" charset="2"/>
              </a:rPr>
              <a:t> (+</a:t>
            </a:r>
            <a:r>
              <a:rPr lang="nl-NL" sz="2300" dirty="0" err="1" smtClean="0">
                <a:sym typeface="Wingdings" panose="05000000000000000000" pitchFamily="2" charset="2"/>
              </a:rPr>
              <a:t>customs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r>
              <a:rPr lang="nl-NL" sz="2300" dirty="0" smtClean="0">
                <a:sym typeface="Wingdings" panose="05000000000000000000" pitchFamily="2" charset="2"/>
              </a:rPr>
              <a:t>) </a:t>
            </a:r>
            <a:r>
              <a:rPr lang="nl-NL" sz="2300" dirty="0" err="1" smtClean="0">
                <a:sym typeface="Wingdings" panose="05000000000000000000" pitchFamily="2" charset="2"/>
              </a:rPr>
              <a:t>and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import </a:t>
            </a:r>
            <a:r>
              <a:rPr lang="nl-NL" sz="2300" dirty="0">
                <a:sym typeface="Wingdings" panose="05000000000000000000" pitchFamily="2" charset="2"/>
              </a:rPr>
              <a:t>at standard </a:t>
            </a:r>
            <a:r>
              <a:rPr lang="nl-NL" sz="2300" dirty="0" smtClean="0">
                <a:sym typeface="Wingdings" panose="05000000000000000000" pitchFamily="2" charset="2"/>
              </a:rPr>
              <a:t>UK VAT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endParaRPr lang="nl-NL" sz="230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5381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</a:p>
          <a:p>
            <a:pPr algn="ctr"/>
            <a:r>
              <a:rPr lang="nl-NL" dirty="0" smtClean="0"/>
              <a:t>(producer)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031672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284027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21" name="Rectangle 20"/>
          <p:cNvSpPr/>
          <p:nvPr/>
        </p:nvSpPr>
        <p:spPr>
          <a:xfrm>
            <a:off x="672413" y="2008909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 smtClean="0"/>
              <a:t>Raw</a:t>
            </a:r>
            <a:r>
              <a:rPr lang="nl-NL" sz="1600" dirty="0" smtClean="0"/>
              <a:t> </a:t>
            </a:r>
            <a:r>
              <a:rPr lang="nl-NL" sz="1600" dirty="0" err="1" smtClean="0"/>
              <a:t>Sarl</a:t>
            </a:r>
            <a:endParaRPr lang="nl-NL" sz="1600" dirty="0"/>
          </a:p>
        </p:txBody>
      </p:sp>
      <p:sp>
        <p:nvSpPr>
          <p:cNvPr id="22" name="Rectangle 21"/>
          <p:cNvSpPr/>
          <p:nvPr/>
        </p:nvSpPr>
        <p:spPr>
          <a:xfrm>
            <a:off x="672412" y="3527368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Mat </a:t>
            </a:r>
            <a:r>
              <a:rPr lang="nl-NL" sz="1600" dirty="0" err="1" smtClean="0"/>
              <a:t>Inc</a:t>
            </a:r>
            <a:endParaRPr lang="nl-NL" sz="1600" dirty="0"/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>
            <a:off x="1601545" y="2261754"/>
            <a:ext cx="933836" cy="76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3"/>
            <a:endCxn id="4" idx="1"/>
          </p:cNvCxnSpPr>
          <p:nvPr/>
        </p:nvCxnSpPr>
        <p:spPr>
          <a:xfrm flipV="1">
            <a:off x="1590275" y="3023756"/>
            <a:ext cx="945106" cy="7564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026" name="Picture 2" descr="Afbeeldingsresultaat voor + 21% v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5" y="1639515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46" y="3634341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7" name="Rectangle 16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9" name="Rectangle 18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20" name="Rectangle 19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Rectangle 27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" name="Rectangle 28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429" y="2544725"/>
            <a:ext cx="978840" cy="9788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2331" y="1654995"/>
            <a:ext cx="959682" cy="817507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2535380" y="2208213"/>
            <a:ext cx="1496291" cy="3039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IPR</a:t>
            </a:r>
            <a:endParaRPr lang="nl-NL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147" y="3237743"/>
            <a:ext cx="445929" cy="44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 – </a:t>
            </a:r>
            <a:r>
              <a:rPr lang="nl-NL" sz="2000" b="0" i="1" dirty="0" err="1" smtClean="0"/>
              <a:t>for</a:t>
            </a:r>
            <a:r>
              <a:rPr lang="nl-NL" sz="2000" b="0" i="1" dirty="0" smtClean="0"/>
              <a:t> EU </a:t>
            </a:r>
            <a:r>
              <a:rPr lang="nl-NL" sz="2000" b="0" i="1" dirty="0" err="1" smtClean="0"/>
              <a:t>traders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69074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Pre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imports</a:t>
            </a:r>
            <a:r>
              <a:rPr lang="nl-NL" sz="2300" dirty="0" smtClean="0"/>
              <a:t> </a:t>
            </a:r>
            <a:r>
              <a:rPr lang="nl-NL" sz="2300" dirty="0" err="1" smtClean="0"/>
              <a:t>materials</a:t>
            </a:r>
            <a:r>
              <a:rPr lang="nl-NL" sz="2300" dirty="0" smtClean="0"/>
              <a:t> </a:t>
            </a:r>
            <a:r>
              <a:rPr lang="nl-NL" sz="2300" dirty="0" err="1" smtClean="0"/>
              <a:t>from</a:t>
            </a:r>
            <a:r>
              <a:rPr lang="nl-NL" sz="2300" dirty="0" smtClean="0"/>
              <a:t> US,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21% import VAT </a:t>
            </a:r>
            <a:r>
              <a:rPr lang="nl-NL" sz="2300" dirty="0" err="1" smtClean="0"/>
              <a:t>applies</a:t>
            </a:r>
            <a:endParaRPr lang="nl-NL" sz="2300" dirty="0" smtClean="0"/>
          </a:p>
          <a:p>
            <a:r>
              <a:rPr lang="nl-NL" sz="2300" dirty="0" smtClean="0"/>
              <a:t>Export </a:t>
            </a:r>
            <a:r>
              <a:rPr lang="nl-NL" sz="2300" dirty="0"/>
              <a:t>BV </a:t>
            </a:r>
            <a:r>
              <a:rPr lang="nl-NL" sz="2300" dirty="0" err="1"/>
              <a:t>reports</a:t>
            </a:r>
            <a:r>
              <a:rPr lang="nl-NL" sz="2300" dirty="0"/>
              <a:t> </a:t>
            </a:r>
            <a:r>
              <a:rPr lang="nl-NL" sz="2300" dirty="0" smtClean="0"/>
              <a:t>intra-EU </a:t>
            </a:r>
            <a:r>
              <a:rPr lang="nl-NL" sz="2300" dirty="0" err="1" smtClean="0"/>
              <a:t>acquisition</a:t>
            </a:r>
            <a:r>
              <a:rPr lang="nl-NL" sz="2300" dirty="0" smtClean="0"/>
              <a:t> at 21% Dutch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intra-EU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</a:t>
            </a:r>
            <a:r>
              <a:rPr lang="nl-NL" sz="2300" dirty="0"/>
              <a:t>0% </a:t>
            </a:r>
            <a:r>
              <a:rPr lang="nl-NL" sz="2300" dirty="0" smtClean="0"/>
              <a:t>VAT, </a:t>
            </a:r>
            <a:r>
              <a:rPr lang="nl-NL" sz="2300" dirty="0" err="1" smtClean="0"/>
              <a:t>Intrastat</a:t>
            </a:r>
            <a:r>
              <a:rPr lang="nl-NL" sz="2300" dirty="0" smtClean="0"/>
              <a:t>, EC Sales </a:t>
            </a:r>
            <a:r>
              <a:rPr lang="nl-NL" sz="2300" dirty="0" err="1" smtClean="0"/>
              <a:t>listing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>
                <a:sym typeface="Wingdings" panose="05000000000000000000" pitchFamily="2" charset="2"/>
              </a:rPr>
              <a:t>Import </a:t>
            </a:r>
            <a:r>
              <a:rPr lang="nl-NL" sz="2300" dirty="0" err="1">
                <a:sym typeface="Wingdings" panose="05000000000000000000" pitchFamily="2" charset="2"/>
              </a:rPr>
              <a:t>Ltd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intra-EU </a:t>
            </a:r>
            <a:r>
              <a:rPr lang="nl-NL" sz="2300" dirty="0" err="1" smtClean="0">
                <a:sym typeface="Wingdings" panose="05000000000000000000" pitchFamily="2" charset="2"/>
              </a:rPr>
              <a:t>acquisition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>
                <a:sym typeface="Wingdings" panose="05000000000000000000" pitchFamily="2" charset="2"/>
              </a:rPr>
              <a:t>at standard </a:t>
            </a:r>
            <a:r>
              <a:rPr lang="nl-NL" sz="2300" dirty="0" smtClean="0">
                <a:sym typeface="Wingdings" panose="05000000000000000000" pitchFamily="2" charset="2"/>
              </a:rPr>
              <a:t>UK VAT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r>
              <a:rPr lang="nl-NL" sz="2300" dirty="0" smtClean="0">
                <a:sym typeface="Wingdings" panose="05000000000000000000" pitchFamily="2" charset="2"/>
              </a:rPr>
              <a:t>, </a:t>
            </a:r>
            <a:r>
              <a:rPr lang="nl-NL" sz="2300" dirty="0" err="1" smtClean="0">
                <a:sym typeface="Wingdings" panose="05000000000000000000" pitchFamily="2" charset="2"/>
              </a:rPr>
              <a:t>Intrastat</a:t>
            </a:r>
            <a:r>
              <a:rPr lang="nl-NL" sz="2300" dirty="0" smtClean="0">
                <a:sym typeface="Wingdings" panose="05000000000000000000" pitchFamily="2" charset="2"/>
              </a:rPr>
              <a:t>, EC Sales </a:t>
            </a:r>
            <a:r>
              <a:rPr lang="nl-NL" sz="2300" dirty="0" err="1" smtClean="0">
                <a:sym typeface="Wingdings" panose="05000000000000000000" pitchFamily="2" charset="2"/>
              </a:rPr>
              <a:t>listing</a:t>
            </a:r>
            <a:endParaRPr lang="nl-NL" sz="230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5381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</a:p>
          <a:p>
            <a:pPr algn="ctr"/>
            <a:r>
              <a:rPr lang="nl-NL" dirty="0" smtClean="0"/>
              <a:t>(</a:t>
            </a:r>
            <a:r>
              <a:rPr lang="nl-NL" dirty="0" err="1" smtClean="0">
                <a:solidFill>
                  <a:srgbClr val="FF0000"/>
                </a:solidFill>
              </a:rPr>
              <a:t>trader</a:t>
            </a:r>
            <a:r>
              <a:rPr lang="nl-NL" dirty="0" smtClean="0"/>
              <a:t>)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031672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284027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21" name="Rectangle 20"/>
          <p:cNvSpPr/>
          <p:nvPr/>
        </p:nvSpPr>
        <p:spPr>
          <a:xfrm>
            <a:off x="672413" y="2008909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 smtClean="0"/>
              <a:t>Raw</a:t>
            </a:r>
            <a:r>
              <a:rPr lang="nl-NL" sz="1600" dirty="0" smtClean="0"/>
              <a:t> </a:t>
            </a:r>
            <a:r>
              <a:rPr lang="nl-NL" sz="1600" dirty="0" err="1" smtClean="0"/>
              <a:t>Sarl</a:t>
            </a:r>
            <a:endParaRPr lang="nl-NL" sz="1600" dirty="0"/>
          </a:p>
        </p:txBody>
      </p:sp>
      <p:sp>
        <p:nvSpPr>
          <p:cNvPr id="22" name="Rectangle 21"/>
          <p:cNvSpPr/>
          <p:nvPr/>
        </p:nvSpPr>
        <p:spPr>
          <a:xfrm>
            <a:off x="672412" y="3527368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Mat </a:t>
            </a:r>
            <a:r>
              <a:rPr lang="nl-NL" sz="1600" dirty="0" err="1" smtClean="0"/>
              <a:t>Inc</a:t>
            </a:r>
            <a:endParaRPr lang="nl-NL" sz="1600" dirty="0"/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>
            <a:off x="1601545" y="2261754"/>
            <a:ext cx="933836" cy="76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3"/>
            <a:endCxn id="4" idx="1"/>
          </p:cNvCxnSpPr>
          <p:nvPr/>
        </p:nvCxnSpPr>
        <p:spPr>
          <a:xfrm flipV="1">
            <a:off x="1590275" y="3023756"/>
            <a:ext cx="945106" cy="7564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147" y="3742597"/>
            <a:ext cx="470261" cy="400593"/>
          </a:xfrm>
          <a:prstGeom prst="rect">
            <a:avLst/>
          </a:prstGeom>
        </p:spPr>
      </p:pic>
      <p:pic>
        <p:nvPicPr>
          <p:cNvPr id="1026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5" y="1639515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v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46" y="3634341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147" y="3237743"/>
            <a:ext cx="445929" cy="445929"/>
          </a:xfrm>
          <a:prstGeom prst="rect">
            <a:avLst/>
          </a:prstGeom>
        </p:spPr>
      </p:pic>
      <p:pic>
        <p:nvPicPr>
          <p:cNvPr id="27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15" y="3568992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42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 – </a:t>
            </a:r>
            <a:r>
              <a:rPr lang="nl-NL" sz="2000" b="0" i="1" dirty="0" err="1" smtClean="0"/>
              <a:t>for</a:t>
            </a:r>
            <a:r>
              <a:rPr lang="nl-NL" sz="2000" b="0" i="1" dirty="0" smtClean="0"/>
              <a:t> EU </a:t>
            </a:r>
            <a:r>
              <a:rPr lang="nl-NL" sz="2000" b="0" i="1" dirty="0" err="1" smtClean="0"/>
              <a:t>traders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69074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imports</a:t>
            </a:r>
            <a:r>
              <a:rPr lang="nl-NL" sz="2300" dirty="0" smtClean="0"/>
              <a:t> </a:t>
            </a:r>
            <a:r>
              <a:rPr lang="nl-NL" sz="2300" dirty="0" err="1" smtClean="0"/>
              <a:t>materials</a:t>
            </a:r>
            <a:r>
              <a:rPr lang="nl-NL" sz="2300" dirty="0" smtClean="0"/>
              <a:t> </a:t>
            </a:r>
            <a:r>
              <a:rPr lang="nl-NL" sz="2300" dirty="0" err="1" smtClean="0"/>
              <a:t>from</a:t>
            </a:r>
            <a:r>
              <a:rPr lang="nl-NL" sz="2300" dirty="0" smtClean="0"/>
              <a:t> US,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21% import VAT </a:t>
            </a:r>
            <a:r>
              <a:rPr lang="nl-NL" sz="2300" dirty="0" err="1" smtClean="0"/>
              <a:t>applies</a:t>
            </a:r>
            <a:endParaRPr lang="nl-NL" sz="2300" dirty="0" smtClean="0"/>
          </a:p>
          <a:p>
            <a:r>
              <a:rPr lang="nl-NL" sz="2300" dirty="0" smtClean="0"/>
              <a:t>Export </a:t>
            </a:r>
            <a:r>
              <a:rPr lang="nl-NL" sz="2300" dirty="0"/>
              <a:t>BV </a:t>
            </a:r>
            <a:r>
              <a:rPr lang="nl-NL" sz="2300" dirty="0" err="1"/>
              <a:t>reports</a:t>
            </a:r>
            <a:r>
              <a:rPr lang="nl-NL" sz="2300" dirty="0"/>
              <a:t> </a:t>
            </a:r>
            <a:r>
              <a:rPr lang="nl-NL" sz="2300" dirty="0" smtClean="0"/>
              <a:t>intra-EU </a:t>
            </a:r>
            <a:r>
              <a:rPr lang="nl-NL" sz="2300" dirty="0" err="1" smtClean="0"/>
              <a:t>acquisition</a:t>
            </a:r>
            <a:r>
              <a:rPr lang="nl-NL" sz="2300" dirty="0" smtClean="0"/>
              <a:t> at 21% Dutch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export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</a:t>
            </a:r>
            <a:r>
              <a:rPr lang="nl-NL" sz="2300" dirty="0"/>
              <a:t>0% </a:t>
            </a:r>
            <a:r>
              <a:rPr lang="nl-NL" sz="2300" dirty="0" smtClean="0"/>
              <a:t>VAT, files export </a:t>
            </a:r>
            <a:r>
              <a:rPr lang="nl-NL" sz="2300" dirty="0" err="1" smtClean="0"/>
              <a:t>declaration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</a:t>
            </a:r>
            <a:r>
              <a:rPr lang="nl-NL" sz="2300" dirty="0" err="1" smtClean="0"/>
              <a:t>drafts</a:t>
            </a:r>
            <a:r>
              <a:rPr lang="nl-NL" sz="2300" dirty="0" smtClean="0"/>
              <a:t> COO (no EUR1!!)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>
                <a:sym typeface="Wingdings" panose="05000000000000000000" pitchFamily="2" charset="2"/>
              </a:rPr>
              <a:t>Import </a:t>
            </a:r>
            <a:r>
              <a:rPr lang="nl-NL" sz="2300" dirty="0" err="1">
                <a:sym typeface="Wingdings" panose="05000000000000000000" pitchFamily="2" charset="2"/>
              </a:rPr>
              <a:t>Ltd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smtClean="0">
                <a:sym typeface="Wingdings" panose="05000000000000000000" pitchFamily="2" charset="2"/>
              </a:rPr>
              <a:t>files import </a:t>
            </a:r>
            <a:r>
              <a:rPr lang="nl-NL" sz="2300" dirty="0" err="1" smtClean="0">
                <a:sym typeface="Wingdings" panose="05000000000000000000" pitchFamily="2" charset="2"/>
              </a:rPr>
              <a:t>declaration</a:t>
            </a:r>
            <a:r>
              <a:rPr lang="nl-NL" sz="2300" dirty="0" smtClean="0">
                <a:sym typeface="Wingdings" panose="05000000000000000000" pitchFamily="2" charset="2"/>
              </a:rPr>
              <a:t> (+</a:t>
            </a:r>
            <a:r>
              <a:rPr lang="nl-NL" sz="2300" dirty="0" err="1" smtClean="0">
                <a:sym typeface="Wingdings" panose="05000000000000000000" pitchFamily="2" charset="2"/>
              </a:rPr>
              <a:t>customs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r>
              <a:rPr lang="nl-NL" sz="2300" dirty="0" smtClean="0">
                <a:sym typeface="Wingdings" panose="05000000000000000000" pitchFamily="2" charset="2"/>
              </a:rPr>
              <a:t>*) </a:t>
            </a:r>
            <a:r>
              <a:rPr lang="nl-NL" sz="2300" dirty="0" err="1" smtClean="0">
                <a:sym typeface="Wingdings" panose="05000000000000000000" pitchFamily="2" charset="2"/>
              </a:rPr>
              <a:t>and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import </a:t>
            </a:r>
            <a:r>
              <a:rPr lang="nl-NL" sz="2300" dirty="0">
                <a:sym typeface="Wingdings" panose="05000000000000000000" pitchFamily="2" charset="2"/>
              </a:rPr>
              <a:t>at standard </a:t>
            </a:r>
            <a:r>
              <a:rPr lang="nl-NL" sz="2300" dirty="0" smtClean="0">
                <a:sym typeface="Wingdings" panose="05000000000000000000" pitchFamily="2" charset="2"/>
              </a:rPr>
              <a:t>UK VAT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endParaRPr lang="nl-NL" sz="230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5381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</a:p>
          <a:p>
            <a:pPr algn="ctr"/>
            <a:r>
              <a:rPr lang="nl-NL" dirty="0" smtClean="0"/>
              <a:t>(</a:t>
            </a:r>
            <a:r>
              <a:rPr lang="nl-NL" dirty="0" err="1" smtClean="0">
                <a:solidFill>
                  <a:srgbClr val="FF0000"/>
                </a:solidFill>
              </a:rPr>
              <a:t>trader</a:t>
            </a:r>
            <a:r>
              <a:rPr lang="nl-NL" dirty="0" smtClean="0"/>
              <a:t>)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031672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284027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21" name="Rectangle 20"/>
          <p:cNvSpPr/>
          <p:nvPr/>
        </p:nvSpPr>
        <p:spPr>
          <a:xfrm>
            <a:off x="672413" y="2008909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 smtClean="0"/>
              <a:t>Raw</a:t>
            </a:r>
            <a:r>
              <a:rPr lang="nl-NL" sz="1600" dirty="0" smtClean="0"/>
              <a:t> </a:t>
            </a:r>
            <a:r>
              <a:rPr lang="nl-NL" sz="1600" dirty="0" err="1" smtClean="0"/>
              <a:t>Sarl</a:t>
            </a:r>
            <a:endParaRPr lang="nl-NL" sz="1600" dirty="0"/>
          </a:p>
        </p:txBody>
      </p:sp>
      <p:sp>
        <p:nvSpPr>
          <p:cNvPr id="22" name="Rectangle 21"/>
          <p:cNvSpPr/>
          <p:nvPr/>
        </p:nvSpPr>
        <p:spPr>
          <a:xfrm>
            <a:off x="672412" y="3527368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Mat </a:t>
            </a:r>
            <a:r>
              <a:rPr lang="nl-NL" sz="1600" dirty="0" err="1" smtClean="0"/>
              <a:t>Inc</a:t>
            </a:r>
            <a:endParaRPr lang="nl-NL" sz="1600" dirty="0"/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>
            <a:off x="1601545" y="2261754"/>
            <a:ext cx="933836" cy="76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3"/>
            <a:endCxn id="4" idx="1"/>
          </p:cNvCxnSpPr>
          <p:nvPr/>
        </p:nvCxnSpPr>
        <p:spPr>
          <a:xfrm flipV="1">
            <a:off x="1590275" y="3023756"/>
            <a:ext cx="945106" cy="7564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147" y="3742597"/>
            <a:ext cx="470261" cy="400593"/>
          </a:xfrm>
          <a:prstGeom prst="rect">
            <a:avLst/>
          </a:prstGeom>
        </p:spPr>
      </p:pic>
      <p:pic>
        <p:nvPicPr>
          <p:cNvPr id="1026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5" y="1639515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v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46" y="3634341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147" y="3237743"/>
            <a:ext cx="445929" cy="445929"/>
          </a:xfrm>
          <a:prstGeom prst="rect">
            <a:avLst/>
          </a:prstGeom>
        </p:spPr>
      </p:pic>
      <p:pic>
        <p:nvPicPr>
          <p:cNvPr id="27" name="Picture 2" descr="Afbeeldingsresultaat voor + 21%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15" y="3568992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7" name="Rectangle 16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9" name="Rectangle 18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20" name="Rectangle 19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Rectangle 27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29" name="Rectangle 28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429" y="2544725"/>
            <a:ext cx="978840" cy="9788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331" y="1654995"/>
            <a:ext cx="959682" cy="81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smtClean="0"/>
              <a:t>B2B sales – </a:t>
            </a:r>
            <a:r>
              <a:rPr lang="nl-NL" sz="2000" b="0" i="1" dirty="0" err="1" smtClean="0"/>
              <a:t>for</a:t>
            </a:r>
            <a:r>
              <a:rPr lang="nl-NL" sz="2000" b="0" i="1" dirty="0" smtClean="0"/>
              <a:t> EU </a:t>
            </a:r>
            <a:r>
              <a:rPr lang="nl-NL" sz="2000" b="0" i="1" dirty="0" err="1" smtClean="0"/>
              <a:t>traders</a:t>
            </a:r>
            <a:r>
              <a:rPr lang="nl-NL" sz="2000" b="0" i="1" dirty="0" smtClean="0"/>
              <a:t> (</a:t>
            </a:r>
            <a:r>
              <a:rPr lang="nl-NL" sz="2000" b="0" i="1" dirty="0" err="1" smtClean="0"/>
              <a:t>optimized</a:t>
            </a:r>
            <a:r>
              <a:rPr lang="nl-NL" sz="2000" b="0" i="1" dirty="0" smtClean="0"/>
              <a:t>)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690741"/>
          </a:xfrm>
        </p:spPr>
        <p:txBody>
          <a:bodyPr>
            <a:normAutofit fontScale="62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places</a:t>
            </a:r>
            <a:r>
              <a:rPr lang="nl-NL" sz="2300" dirty="0" smtClean="0"/>
              <a:t> </a:t>
            </a:r>
            <a:r>
              <a:rPr lang="nl-NL" sz="2300" dirty="0" err="1" smtClean="0"/>
              <a:t>materials</a:t>
            </a:r>
            <a:r>
              <a:rPr lang="nl-NL" sz="2300" dirty="0" smtClean="0"/>
              <a:t> </a:t>
            </a:r>
            <a:r>
              <a:rPr lang="nl-NL" sz="2300" dirty="0" err="1" smtClean="0"/>
              <a:t>from</a:t>
            </a:r>
            <a:r>
              <a:rPr lang="nl-NL" sz="2300" dirty="0" smtClean="0"/>
              <a:t> US </a:t>
            </a:r>
            <a:r>
              <a:rPr lang="nl-NL" sz="2300" dirty="0" err="1" smtClean="0"/>
              <a:t>under</a:t>
            </a:r>
            <a:r>
              <a:rPr lang="nl-NL" sz="2300" dirty="0" smtClean="0"/>
              <a:t>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warehousing</a:t>
            </a:r>
            <a:r>
              <a:rPr lang="nl-NL" sz="2300" dirty="0" smtClean="0"/>
              <a:t> regime, 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0% import VAT </a:t>
            </a:r>
            <a:r>
              <a:rPr lang="nl-NL" sz="2300" dirty="0" err="1" smtClean="0"/>
              <a:t>applies</a:t>
            </a:r>
            <a:endParaRPr lang="nl-NL" sz="2300" dirty="0" smtClean="0"/>
          </a:p>
          <a:p>
            <a:r>
              <a:rPr lang="nl-NL" sz="2300" dirty="0" smtClean="0"/>
              <a:t>Export </a:t>
            </a:r>
            <a:r>
              <a:rPr lang="nl-NL" sz="2300" dirty="0"/>
              <a:t>BV </a:t>
            </a:r>
            <a:r>
              <a:rPr lang="nl-NL" sz="2300" dirty="0" err="1"/>
              <a:t>reports</a:t>
            </a:r>
            <a:r>
              <a:rPr lang="nl-NL" sz="2300" dirty="0"/>
              <a:t> </a:t>
            </a:r>
            <a:r>
              <a:rPr lang="nl-NL" sz="2300" dirty="0" smtClean="0"/>
              <a:t>intra-EU </a:t>
            </a:r>
            <a:r>
              <a:rPr lang="nl-NL" sz="2300" dirty="0" err="1" smtClean="0"/>
              <a:t>acquisition</a:t>
            </a:r>
            <a:r>
              <a:rPr lang="nl-NL" sz="2300" dirty="0" smtClean="0"/>
              <a:t> at 21% Dutch VAT (no </a:t>
            </a:r>
            <a:r>
              <a:rPr lang="nl-NL" sz="2300" dirty="0" err="1" smtClean="0"/>
              <a:t>customs</a:t>
            </a:r>
            <a:r>
              <a:rPr lang="nl-NL" sz="2300" dirty="0" smtClean="0"/>
              <a:t> </a:t>
            </a:r>
            <a:r>
              <a:rPr lang="nl-NL" sz="2300" dirty="0" err="1" smtClean="0"/>
              <a:t>duty</a:t>
            </a:r>
            <a:r>
              <a:rPr lang="nl-NL" sz="2300" dirty="0" smtClean="0"/>
              <a:t>/</a:t>
            </a:r>
            <a:r>
              <a:rPr lang="nl-NL" sz="2300" dirty="0" err="1" smtClean="0"/>
              <a:t>formalities</a:t>
            </a:r>
            <a:r>
              <a:rPr lang="nl-NL" sz="2300" dirty="0" smtClean="0"/>
              <a:t>)</a:t>
            </a:r>
          </a:p>
          <a:p>
            <a:r>
              <a:rPr lang="nl-NL" sz="2300" dirty="0" smtClean="0"/>
              <a:t>Export BV </a:t>
            </a:r>
            <a:r>
              <a:rPr lang="nl-NL" sz="2300" dirty="0" err="1" smtClean="0"/>
              <a:t>reports</a:t>
            </a:r>
            <a:r>
              <a:rPr lang="nl-NL" sz="2300" dirty="0" smtClean="0"/>
              <a:t> export </a:t>
            </a:r>
            <a:r>
              <a:rPr lang="nl-NL" sz="2300" dirty="0" err="1" smtClean="0"/>
              <a:t>supply</a:t>
            </a:r>
            <a:r>
              <a:rPr lang="nl-NL" sz="2300" dirty="0" smtClean="0"/>
              <a:t> at </a:t>
            </a:r>
            <a:r>
              <a:rPr lang="nl-NL" sz="2300" dirty="0"/>
              <a:t>0% </a:t>
            </a:r>
            <a:r>
              <a:rPr lang="nl-NL" sz="2300" dirty="0" smtClean="0"/>
              <a:t>VAT, files export </a:t>
            </a:r>
            <a:r>
              <a:rPr lang="nl-NL" sz="2300" dirty="0" err="1" smtClean="0"/>
              <a:t>declaration</a:t>
            </a:r>
            <a:r>
              <a:rPr lang="nl-NL" sz="2300" dirty="0" smtClean="0"/>
              <a:t> </a:t>
            </a:r>
            <a:r>
              <a:rPr lang="nl-NL" sz="2300" dirty="0" err="1" smtClean="0"/>
              <a:t>and</a:t>
            </a:r>
            <a:r>
              <a:rPr lang="nl-NL" sz="2300" dirty="0" smtClean="0"/>
              <a:t> </a:t>
            </a:r>
            <a:r>
              <a:rPr lang="nl-NL" sz="2300" dirty="0" err="1" smtClean="0"/>
              <a:t>drafts</a:t>
            </a:r>
            <a:r>
              <a:rPr lang="nl-NL" sz="2300" dirty="0" smtClean="0"/>
              <a:t> COO (no EUR1!!)</a:t>
            </a:r>
            <a:endParaRPr lang="nl-NL" sz="2300" dirty="0">
              <a:sym typeface="Wingdings" panose="05000000000000000000" pitchFamily="2" charset="2"/>
            </a:endParaRPr>
          </a:p>
          <a:p>
            <a:r>
              <a:rPr lang="nl-NL" sz="2300" dirty="0">
                <a:sym typeface="Wingdings" panose="05000000000000000000" pitchFamily="2" charset="2"/>
              </a:rPr>
              <a:t>Import </a:t>
            </a:r>
            <a:r>
              <a:rPr lang="nl-NL" sz="2300" dirty="0" err="1">
                <a:sym typeface="Wingdings" panose="05000000000000000000" pitchFamily="2" charset="2"/>
              </a:rPr>
              <a:t>Ltd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smtClean="0">
                <a:sym typeface="Wingdings" panose="05000000000000000000" pitchFamily="2" charset="2"/>
              </a:rPr>
              <a:t>files import </a:t>
            </a:r>
            <a:r>
              <a:rPr lang="nl-NL" sz="2300" dirty="0" err="1" smtClean="0">
                <a:sym typeface="Wingdings" panose="05000000000000000000" pitchFamily="2" charset="2"/>
              </a:rPr>
              <a:t>declaration</a:t>
            </a:r>
            <a:r>
              <a:rPr lang="nl-NL" sz="2300" dirty="0" smtClean="0">
                <a:sym typeface="Wingdings" panose="05000000000000000000" pitchFamily="2" charset="2"/>
              </a:rPr>
              <a:t> (+</a:t>
            </a:r>
            <a:r>
              <a:rPr lang="nl-NL" sz="2300" dirty="0" err="1" smtClean="0">
                <a:sym typeface="Wingdings" panose="05000000000000000000" pitchFamily="2" charset="2"/>
              </a:rPr>
              <a:t>customs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r>
              <a:rPr lang="nl-NL" sz="2300" dirty="0" smtClean="0">
                <a:sym typeface="Wingdings" panose="05000000000000000000" pitchFamily="2" charset="2"/>
              </a:rPr>
              <a:t>*) </a:t>
            </a:r>
            <a:r>
              <a:rPr lang="nl-NL" sz="2300" dirty="0" err="1" smtClean="0">
                <a:sym typeface="Wingdings" panose="05000000000000000000" pitchFamily="2" charset="2"/>
              </a:rPr>
              <a:t>and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reports</a:t>
            </a:r>
            <a:r>
              <a:rPr lang="nl-NL" sz="2300" dirty="0" smtClean="0">
                <a:sym typeface="Wingdings" panose="05000000000000000000" pitchFamily="2" charset="2"/>
              </a:rPr>
              <a:t> import </a:t>
            </a:r>
            <a:r>
              <a:rPr lang="nl-NL" sz="2300" dirty="0">
                <a:sym typeface="Wingdings" panose="05000000000000000000" pitchFamily="2" charset="2"/>
              </a:rPr>
              <a:t>at standard </a:t>
            </a:r>
            <a:r>
              <a:rPr lang="nl-NL" sz="2300" dirty="0" smtClean="0">
                <a:sym typeface="Wingdings" panose="05000000000000000000" pitchFamily="2" charset="2"/>
              </a:rPr>
              <a:t>UK VAT </a:t>
            </a:r>
            <a:r>
              <a:rPr lang="nl-NL" sz="2300" dirty="0" err="1" smtClean="0">
                <a:sym typeface="Wingdings" panose="05000000000000000000" pitchFamily="2" charset="2"/>
              </a:rPr>
              <a:t>rate</a:t>
            </a:r>
            <a:endParaRPr lang="nl-NL" sz="230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5381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</a:p>
          <a:p>
            <a:pPr algn="ctr"/>
            <a:r>
              <a:rPr lang="nl-NL" dirty="0" smtClean="0"/>
              <a:t>(</a:t>
            </a:r>
            <a:r>
              <a:rPr lang="nl-NL" dirty="0" err="1" smtClean="0">
                <a:solidFill>
                  <a:srgbClr val="FF0000"/>
                </a:solidFill>
              </a:rPr>
              <a:t>trader</a:t>
            </a:r>
            <a:r>
              <a:rPr lang="nl-NL" dirty="0" smtClean="0"/>
              <a:t>)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031672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284027" y="2514600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Import </a:t>
            </a:r>
            <a:r>
              <a:rPr lang="nl-NL" dirty="0" err="1" smtClean="0"/>
              <a:t>Ltd</a:t>
            </a:r>
            <a:endParaRPr lang="nl-NL" dirty="0"/>
          </a:p>
        </p:txBody>
      </p:sp>
      <p:sp>
        <p:nvSpPr>
          <p:cNvPr id="21" name="Rectangle 20"/>
          <p:cNvSpPr/>
          <p:nvPr/>
        </p:nvSpPr>
        <p:spPr>
          <a:xfrm>
            <a:off x="672413" y="2008909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err="1" smtClean="0"/>
              <a:t>Raw</a:t>
            </a:r>
            <a:r>
              <a:rPr lang="nl-NL" sz="1600" dirty="0" smtClean="0"/>
              <a:t> </a:t>
            </a:r>
            <a:r>
              <a:rPr lang="nl-NL" sz="1600" dirty="0" err="1" smtClean="0"/>
              <a:t>Sarl</a:t>
            </a:r>
            <a:endParaRPr lang="nl-NL" sz="1600" dirty="0"/>
          </a:p>
        </p:txBody>
      </p:sp>
      <p:sp>
        <p:nvSpPr>
          <p:cNvPr id="22" name="Rectangle 21"/>
          <p:cNvSpPr/>
          <p:nvPr/>
        </p:nvSpPr>
        <p:spPr>
          <a:xfrm>
            <a:off x="672412" y="3527368"/>
            <a:ext cx="917863" cy="5056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Mat </a:t>
            </a:r>
            <a:r>
              <a:rPr lang="nl-NL" sz="1600" dirty="0" err="1" smtClean="0"/>
              <a:t>Inc</a:t>
            </a:r>
            <a:endParaRPr lang="nl-NL" sz="1600" dirty="0"/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>
            <a:off x="1601545" y="2261754"/>
            <a:ext cx="933836" cy="762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3"/>
            <a:endCxn id="4" idx="1"/>
          </p:cNvCxnSpPr>
          <p:nvPr/>
        </p:nvCxnSpPr>
        <p:spPr>
          <a:xfrm flipV="1">
            <a:off x="1590275" y="3023756"/>
            <a:ext cx="945106" cy="7564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026" name="Picture 2" descr="Afbeeldingsresultaat voor + 21% v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75" y="1639515"/>
            <a:ext cx="606905" cy="67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v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546" y="3634341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7" name="Rectangle 16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9" name="Rectangle 18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20" name="Rectangle 19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8" name="Rectangle 27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29" name="Rectangle 28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429" y="2544725"/>
            <a:ext cx="978840" cy="9788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2331" y="1654995"/>
            <a:ext cx="959682" cy="817507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2535380" y="2208312"/>
            <a:ext cx="1496291" cy="3039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CW</a:t>
            </a:r>
            <a:endParaRPr lang="nl-NL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147" y="3237743"/>
            <a:ext cx="445929" cy="44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2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err="1" smtClean="0"/>
              <a:t>Distance</a:t>
            </a:r>
            <a:r>
              <a:rPr lang="nl-NL" sz="2000" b="0" i="1" dirty="0" smtClean="0"/>
              <a:t> sales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9"/>
            <a:ext cx="8229600" cy="1221654"/>
          </a:xfrm>
        </p:spPr>
        <p:txBody>
          <a:bodyPr>
            <a:normAutofit fontScale="77500" lnSpcReduction="20000"/>
          </a:bodyPr>
          <a:lstStyle/>
          <a:p>
            <a:r>
              <a:rPr lang="nl-NL" dirty="0" smtClean="0"/>
              <a:t>Pre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does </a:t>
            </a:r>
            <a:r>
              <a:rPr lang="nl-NL" sz="2300" dirty="0" err="1" smtClean="0"/>
              <a:t>not</a:t>
            </a:r>
            <a:r>
              <a:rPr lang="nl-NL" sz="2300" dirty="0" smtClean="0"/>
              <a:t> </a:t>
            </a:r>
            <a:r>
              <a:rPr lang="nl-NL" sz="2300" dirty="0" err="1" smtClean="0"/>
              <a:t>exceed</a:t>
            </a:r>
            <a:r>
              <a:rPr lang="nl-NL" sz="2300" dirty="0" smtClean="0"/>
              <a:t> </a:t>
            </a:r>
            <a:r>
              <a:rPr lang="nl-NL" sz="2300" dirty="0" err="1" smtClean="0"/>
              <a:t>threshold</a:t>
            </a:r>
            <a:r>
              <a:rPr lang="nl-NL" sz="2300" dirty="0" smtClean="0"/>
              <a:t> £70,000 </a:t>
            </a:r>
            <a:r>
              <a:rPr lang="nl-NL" sz="2300" dirty="0" smtClean="0">
                <a:sym typeface="Wingdings" panose="05000000000000000000" pitchFamily="2" charset="2"/>
              </a:rPr>
              <a:t> Dutch VAT</a:t>
            </a:r>
          </a:p>
          <a:p>
            <a:r>
              <a:rPr lang="nl-NL" sz="2300" dirty="0" smtClean="0">
                <a:sym typeface="Wingdings" panose="05000000000000000000" pitchFamily="2" charset="2"/>
              </a:rPr>
              <a:t>Export BV does </a:t>
            </a:r>
            <a:r>
              <a:rPr lang="nl-NL" sz="2300" dirty="0" err="1" smtClean="0">
                <a:sym typeface="Wingdings" panose="05000000000000000000" pitchFamily="2" charset="2"/>
              </a:rPr>
              <a:t>exceed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threshold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/>
              <a:t>£70,000 </a:t>
            </a:r>
            <a:r>
              <a:rPr lang="nl-NL" sz="2300" dirty="0" smtClean="0"/>
              <a:t>or </a:t>
            </a:r>
            <a:r>
              <a:rPr lang="nl-NL" sz="2300" dirty="0" err="1" smtClean="0"/>
              <a:t>opts</a:t>
            </a:r>
            <a:r>
              <a:rPr lang="nl-NL" sz="2300" dirty="0" smtClean="0"/>
              <a:t> in </a:t>
            </a:r>
            <a:r>
              <a:rPr lang="nl-NL" sz="2300" dirty="0" err="1" smtClean="0"/>
              <a:t>for</a:t>
            </a:r>
            <a:r>
              <a:rPr lang="nl-NL" sz="2300" dirty="0" smtClean="0"/>
              <a:t> </a:t>
            </a:r>
            <a:r>
              <a:rPr lang="nl-NL" sz="2300" dirty="0" err="1" smtClean="0"/>
              <a:t>distance</a:t>
            </a:r>
            <a:r>
              <a:rPr lang="nl-NL" sz="2300" dirty="0" smtClean="0"/>
              <a:t> sales regime </a:t>
            </a:r>
            <a:r>
              <a:rPr lang="nl-NL" sz="2300" dirty="0" smtClean="0">
                <a:sym typeface="Wingdings" panose="05000000000000000000" pitchFamily="2" charset="2"/>
              </a:rPr>
              <a:t> UK VAT (incl. UK VAT </a:t>
            </a:r>
            <a:r>
              <a:rPr lang="nl-NL" sz="2300" dirty="0" err="1" smtClean="0">
                <a:sym typeface="Wingdings" panose="05000000000000000000" pitchFamily="2" charset="2"/>
              </a:rPr>
              <a:t>registration</a:t>
            </a:r>
            <a:r>
              <a:rPr lang="nl-NL" sz="2300" dirty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obligation</a:t>
            </a:r>
            <a:r>
              <a:rPr lang="nl-NL" sz="2300" dirty="0" smtClean="0">
                <a:sym typeface="Wingdings" panose="05000000000000000000" pitchFamily="2" charset="2"/>
              </a:rPr>
              <a:t>)</a:t>
            </a:r>
            <a:endParaRPr lang="nl-NL" sz="2300" dirty="0"/>
          </a:p>
        </p:txBody>
      </p:sp>
      <p:sp>
        <p:nvSpPr>
          <p:cNvPr id="4" name="Rectangle 3"/>
          <p:cNvSpPr/>
          <p:nvPr/>
        </p:nvSpPr>
        <p:spPr>
          <a:xfrm>
            <a:off x="1330036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  <a:endParaRPr lang="nl-NL" dirty="0"/>
          </a:p>
        </p:txBody>
      </p:sp>
      <p:pic>
        <p:nvPicPr>
          <p:cNvPr id="6" name="Picture 20" descr="wandelend%20vent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522" y="2507093"/>
            <a:ext cx="1164978" cy="102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85163" y="3558431"/>
            <a:ext cx="15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UK customer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2826327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52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err="1" smtClean="0"/>
              <a:t>Distance</a:t>
            </a:r>
            <a:r>
              <a:rPr lang="nl-NL" sz="2000" b="0" i="1" dirty="0" smtClean="0"/>
              <a:t> sales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013570"/>
          </a:xfrm>
        </p:spPr>
        <p:txBody>
          <a:bodyPr>
            <a:normAutofit fontScale="77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transfers </a:t>
            </a:r>
            <a:r>
              <a:rPr lang="nl-NL" sz="2300" dirty="0" err="1" smtClean="0"/>
              <a:t>goods</a:t>
            </a:r>
            <a:r>
              <a:rPr lang="nl-NL" sz="2300" dirty="0" smtClean="0"/>
              <a:t> </a:t>
            </a:r>
            <a:r>
              <a:rPr lang="nl-NL" sz="2300" dirty="0" err="1" smtClean="0"/>
              <a:t>to</a:t>
            </a:r>
            <a:r>
              <a:rPr lang="nl-NL" sz="2300" dirty="0" smtClean="0"/>
              <a:t> UK </a:t>
            </a:r>
            <a:r>
              <a:rPr lang="nl-NL" sz="2300" dirty="0" smtClean="0">
                <a:sym typeface="Wingdings" panose="05000000000000000000" pitchFamily="2" charset="2"/>
              </a:rPr>
              <a:t> 0% Dutch VAT + Carnet</a:t>
            </a:r>
          </a:p>
          <a:p>
            <a:r>
              <a:rPr lang="nl-NL" sz="2300" dirty="0" smtClean="0">
                <a:sym typeface="Wingdings" panose="05000000000000000000" pitchFamily="2" charset="2"/>
              </a:rPr>
              <a:t>Import VAT </a:t>
            </a:r>
            <a:r>
              <a:rPr lang="nl-NL" sz="2300" dirty="0" err="1" smtClean="0">
                <a:sym typeface="Wingdings" panose="05000000000000000000" pitchFamily="2" charset="2"/>
              </a:rPr>
              <a:t>upon</a:t>
            </a:r>
            <a:r>
              <a:rPr lang="nl-NL" sz="2300" dirty="0" smtClean="0">
                <a:sym typeface="Wingdings" panose="05000000000000000000" pitchFamily="2" charset="2"/>
              </a:rPr>
              <a:t> </a:t>
            </a:r>
            <a:r>
              <a:rPr lang="nl-NL" sz="2300" dirty="0" err="1" smtClean="0">
                <a:sym typeface="Wingdings" panose="05000000000000000000" pitchFamily="2" charset="2"/>
              </a:rPr>
              <a:t>arrival</a:t>
            </a:r>
            <a:r>
              <a:rPr lang="nl-NL" sz="2300" dirty="0" smtClean="0">
                <a:sym typeface="Wingdings" panose="05000000000000000000" pitchFamily="2" charset="2"/>
              </a:rPr>
              <a:t> in UK; border control, but no </a:t>
            </a:r>
            <a:r>
              <a:rPr lang="nl-NL" sz="2300" dirty="0" err="1" smtClean="0">
                <a:sym typeface="Wingdings" panose="05000000000000000000" pitchFamily="2" charset="2"/>
              </a:rPr>
              <a:t>duty</a:t>
            </a:r>
            <a:endParaRPr lang="nl-NL" sz="2300" dirty="0" smtClean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30036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  <a:endParaRPr lang="nl-NL" dirty="0"/>
          </a:p>
        </p:txBody>
      </p:sp>
      <p:pic>
        <p:nvPicPr>
          <p:cNvPr id="6" name="Picture 20" descr="wandelend%20vent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522" y="2507093"/>
            <a:ext cx="1164978" cy="102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85163" y="3558431"/>
            <a:ext cx="15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UK customer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2826327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1" name="Rectangle 10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2" name="Rectangle 11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13" name="Rectangle 12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14" name="Rectangle 13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Rectangle 14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084" y="2554071"/>
            <a:ext cx="978840" cy="97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2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Practical </a:t>
            </a:r>
            <a:r>
              <a:rPr lang="nl-NL" dirty="0" err="1" smtClean="0"/>
              <a:t>implications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sz="2000" b="0" i="1" dirty="0" err="1" smtClean="0"/>
              <a:t>Distance</a:t>
            </a:r>
            <a:r>
              <a:rPr lang="nl-NL" sz="2000" b="0" i="1" dirty="0" smtClean="0"/>
              <a:t> sales</a:t>
            </a:r>
            <a:endParaRPr lang="nl-NL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4452048"/>
            <a:ext cx="8229600" cy="1418815"/>
          </a:xfrm>
        </p:spPr>
        <p:txBody>
          <a:bodyPr>
            <a:normAutofit fontScale="77500" lnSpcReduction="20000"/>
          </a:bodyPr>
          <a:lstStyle/>
          <a:p>
            <a:r>
              <a:rPr lang="nl-NL" dirty="0" smtClean="0"/>
              <a:t>Post </a:t>
            </a:r>
            <a:r>
              <a:rPr lang="nl-NL" dirty="0" err="1" smtClean="0"/>
              <a:t>Brexit</a:t>
            </a:r>
            <a:r>
              <a:rPr lang="nl-NL" dirty="0" smtClean="0"/>
              <a:t>:</a:t>
            </a:r>
          </a:p>
          <a:p>
            <a:r>
              <a:rPr lang="nl-NL" sz="2300" dirty="0" smtClean="0"/>
              <a:t>Export BV exports </a:t>
            </a:r>
            <a:r>
              <a:rPr lang="nl-NL" sz="2300" dirty="0" err="1" smtClean="0"/>
              <a:t>goods</a:t>
            </a:r>
            <a:r>
              <a:rPr lang="nl-NL" sz="2300" dirty="0" smtClean="0"/>
              <a:t> </a:t>
            </a:r>
            <a:r>
              <a:rPr lang="nl-NL" sz="2300" dirty="0" err="1" smtClean="0"/>
              <a:t>to</a:t>
            </a:r>
            <a:r>
              <a:rPr lang="nl-NL" sz="2300" dirty="0" smtClean="0"/>
              <a:t> UK </a:t>
            </a:r>
            <a:r>
              <a:rPr lang="nl-NL" sz="2300" dirty="0" smtClean="0">
                <a:sym typeface="Wingdings" panose="05000000000000000000" pitchFamily="2" charset="2"/>
              </a:rPr>
              <a:t> 0% Dutch VAT + export </a:t>
            </a:r>
            <a:r>
              <a:rPr lang="nl-NL" sz="2300" dirty="0" err="1" smtClean="0">
                <a:sym typeface="Wingdings" panose="05000000000000000000" pitchFamily="2" charset="2"/>
              </a:rPr>
              <a:t>formalities</a:t>
            </a:r>
            <a:endParaRPr lang="nl-NL" sz="2300" dirty="0" smtClean="0">
              <a:sym typeface="Wingdings" panose="05000000000000000000" pitchFamily="2" charset="2"/>
            </a:endParaRPr>
          </a:p>
          <a:p>
            <a:r>
              <a:rPr lang="nl-NL" sz="2300" dirty="0" smtClean="0">
                <a:sym typeface="Wingdings" panose="05000000000000000000" pitchFamily="2" charset="2"/>
              </a:rPr>
              <a:t>Import </a:t>
            </a:r>
            <a:r>
              <a:rPr lang="nl-NL" sz="2300" dirty="0" err="1" smtClean="0">
                <a:sym typeface="Wingdings" panose="05000000000000000000" pitchFamily="2" charset="2"/>
              </a:rPr>
              <a:t>into</a:t>
            </a:r>
            <a:r>
              <a:rPr lang="nl-NL" sz="2300" dirty="0" smtClean="0">
                <a:sym typeface="Wingdings" panose="05000000000000000000" pitchFamily="2" charset="2"/>
              </a:rPr>
              <a:t> UK (</a:t>
            </a:r>
            <a:r>
              <a:rPr lang="nl-NL" sz="2300" dirty="0" err="1" smtClean="0">
                <a:sym typeface="Wingdings" panose="05000000000000000000" pitchFamily="2" charset="2"/>
              </a:rPr>
              <a:t>VAT+duty</a:t>
            </a:r>
            <a:r>
              <a:rPr lang="nl-NL" sz="2300" dirty="0" smtClean="0">
                <a:sym typeface="Wingdings" panose="05000000000000000000" pitchFamily="2" charset="2"/>
              </a:rPr>
              <a:t>); but import </a:t>
            </a:r>
            <a:r>
              <a:rPr lang="nl-NL" sz="2300" dirty="0" err="1" smtClean="0">
                <a:sym typeface="Wingdings" panose="05000000000000000000" pitchFamily="2" charset="2"/>
              </a:rPr>
              <a:t>formality</a:t>
            </a:r>
            <a:r>
              <a:rPr lang="nl-NL" sz="2300" dirty="0" smtClean="0">
                <a:sym typeface="Wingdings" panose="05000000000000000000" pitchFamily="2" charset="2"/>
              </a:rPr>
              <a:t> issues in UK:</a:t>
            </a:r>
          </a:p>
          <a:p>
            <a:pPr lvl="1"/>
            <a:r>
              <a:rPr lang="nl-NL" sz="1900" dirty="0" smtClean="0">
                <a:sym typeface="Wingdings" panose="05000000000000000000" pitchFamily="2" charset="2"/>
              </a:rPr>
              <a:t>Customer </a:t>
            </a:r>
            <a:r>
              <a:rPr lang="nl-NL" sz="1900" dirty="0" err="1" smtClean="0">
                <a:sym typeface="Wingdings" panose="05000000000000000000" pitchFamily="2" charset="2"/>
              </a:rPr>
              <a:t>to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settle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duty</a:t>
            </a:r>
            <a:r>
              <a:rPr lang="nl-NL" sz="1900" dirty="0" smtClean="0">
                <a:sym typeface="Wingdings" panose="05000000000000000000" pitchFamily="2" charset="2"/>
              </a:rPr>
              <a:t>/VAT </a:t>
            </a:r>
            <a:r>
              <a:rPr lang="nl-NL" sz="1900" dirty="0" err="1" smtClean="0">
                <a:sym typeface="Wingdings" panose="05000000000000000000" pitchFamily="2" charset="2"/>
              </a:rPr>
              <a:t>under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postal</a:t>
            </a:r>
            <a:r>
              <a:rPr lang="nl-NL" sz="1900" dirty="0" smtClean="0">
                <a:sym typeface="Wingdings" panose="05000000000000000000" pitchFamily="2" charset="2"/>
              </a:rPr>
              <a:t> regime (</a:t>
            </a:r>
            <a:r>
              <a:rPr lang="nl-NL" sz="1900" dirty="0" err="1" smtClean="0">
                <a:sym typeface="Wingdings" panose="05000000000000000000" pitchFamily="2" charset="2"/>
              </a:rPr>
              <a:t>postal</a:t>
            </a:r>
            <a:r>
              <a:rPr lang="nl-NL" sz="1900" dirty="0" smtClean="0">
                <a:sym typeface="Wingdings" panose="05000000000000000000" pitchFamily="2" charset="2"/>
              </a:rPr>
              <a:t> service act as </a:t>
            </a:r>
            <a:r>
              <a:rPr lang="nl-NL" sz="1900" dirty="0" err="1" smtClean="0">
                <a:sym typeface="Wingdings" panose="05000000000000000000" pitchFamily="2" charset="2"/>
              </a:rPr>
              <a:t>importer</a:t>
            </a:r>
            <a:r>
              <a:rPr lang="nl-NL" sz="1900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nl-NL" sz="1900" dirty="0" smtClean="0">
                <a:sym typeface="Wingdings" panose="05000000000000000000" pitchFamily="2" charset="2"/>
              </a:rPr>
              <a:t>Export BV </a:t>
            </a:r>
            <a:r>
              <a:rPr lang="nl-NL" sz="1900" dirty="0" err="1" smtClean="0">
                <a:sym typeface="Wingdings" panose="05000000000000000000" pitchFamily="2" charset="2"/>
              </a:rPr>
              <a:t>to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appoint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representative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to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settle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duty</a:t>
            </a:r>
            <a:r>
              <a:rPr lang="nl-NL" sz="1900" dirty="0" smtClean="0">
                <a:sym typeface="Wingdings" panose="05000000000000000000" pitchFamily="2" charset="2"/>
              </a:rPr>
              <a:t>/VAT on </a:t>
            </a:r>
            <a:r>
              <a:rPr lang="nl-NL" sz="1900" dirty="0" err="1" smtClean="0">
                <a:sym typeface="Wingdings" panose="05000000000000000000" pitchFamily="2" charset="2"/>
              </a:rPr>
              <a:t>its</a:t>
            </a:r>
            <a:r>
              <a:rPr lang="nl-NL" sz="1900" dirty="0" smtClean="0">
                <a:sym typeface="Wingdings" panose="05000000000000000000" pitchFamily="2" charset="2"/>
              </a:rPr>
              <a:t> </a:t>
            </a:r>
            <a:r>
              <a:rPr lang="nl-NL" sz="1900" dirty="0" err="1" smtClean="0">
                <a:sym typeface="Wingdings" panose="05000000000000000000" pitchFamily="2" charset="2"/>
              </a:rPr>
              <a:t>behalf</a:t>
            </a:r>
            <a:endParaRPr lang="nl-NL" sz="1900" dirty="0"/>
          </a:p>
        </p:txBody>
      </p:sp>
      <p:sp>
        <p:nvSpPr>
          <p:cNvPr id="4" name="Rectangle 3"/>
          <p:cNvSpPr/>
          <p:nvPr/>
        </p:nvSpPr>
        <p:spPr>
          <a:xfrm>
            <a:off x="1330036" y="2514601"/>
            <a:ext cx="1496291" cy="1018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Export BV</a:t>
            </a:r>
            <a:endParaRPr lang="nl-NL" dirty="0"/>
          </a:p>
        </p:txBody>
      </p:sp>
      <p:pic>
        <p:nvPicPr>
          <p:cNvPr id="6" name="Picture 20" descr="wandelend%20vent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522" y="2507093"/>
            <a:ext cx="1164978" cy="102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85163" y="3558431"/>
            <a:ext cx="15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UK customer</a:t>
            </a:r>
            <a:endParaRPr lang="nl-NL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2826327" y="3023756"/>
            <a:ext cx="3252355" cy="10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284027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CU</a:t>
            </a:r>
            <a:endParaRPr lang="nl-NL" sz="1400" dirty="0"/>
          </a:p>
        </p:txBody>
      </p:sp>
      <p:sp>
        <p:nvSpPr>
          <p:cNvPr id="11" name="Rectangle 10"/>
          <p:cNvSpPr/>
          <p:nvPr/>
        </p:nvSpPr>
        <p:spPr>
          <a:xfrm>
            <a:off x="7845136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FTA</a:t>
            </a:r>
            <a:endParaRPr lang="nl-NL" sz="1400" dirty="0"/>
          </a:p>
        </p:txBody>
      </p:sp>
      <p:sp>
        <p:nvSpPr>
          <p:cNvPr id="12" name="Rectangle 11"/>
          <p:cNvSpPr/>
          <p:nvPr/>
        </p:nvSpPr>
        <p:spPr>
          <a:xfrm>
            <a:off x="8406245" y="1031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/>
              <a:t>WTO</a:t>
            </a:r>
            <a:endParaRPr lang="nl-NL" sz="1400" dirty="0"/>
          </a:p>
        </p:txBody>
      </p:sp>
      <p:sp>
        <p:nvSpPr>
          <p:cNvPr id="13" name="Rectangle 12"/>
          <p:cNvSpPr/>
          <p:nvPr/>
        </p:nvSpPr>
        <p:spPr>
          <a:xfrm>
            <a:off x="7284027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tangle 13"/>
          <p:cNvSpPr/>
          <p:nvPr/>
        </p:nvSpPr>
        <p:spPr>
          <a:xfrm>
            <a:off x="784513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sp>
        <p:nvSpPr>
          <p:cNvPr id="15" name="Rectangle 14"/>
          <p:cNvSpPr/>
          <p:nvPr/>
        </p:nvSpPr>
        <p:spPr>
          <a:xfrm>
            <a:off x="8406245" y="446088"/>
            <a:ext cx="561109" cy="34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X</a:t>
            </a:r>
            <a:endParaRPr lang="nl-NL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778" y="2534336"/>
            <a:ext cx="978840" cy="9788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94" y="2530581"/>
            <a:ext cx="978840" cy="9788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949" y="1497297"/>
            <a:ext cx="959682" cy="817507"/>
          </a:xfrm>
          <a:prstGeom prst="rect">
            <a:avLst/>
          </a:prstGeom>
        </p:spPr>
      </p:pic>
      <p:pic>
        <p:nvPicPr>
          <p:cNvPr id="19" name="Picture 2" descr="Image result for v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294" y="3872529"/>
            <a:ext cx="1305252" cy="90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38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Other</a:t>
            </a:r>
            <a:r>
              <a:rPr lang="nl-NL" dirty="0" smtClean="0"/>
              <a:t> </a:t>
            </a:r>
            <a:r>
              <a:rPr lang="nl-NL" dirty="0" err="1" smtClean="0"/>
              <a:t>considerations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nl-NL" dirty="0" smtClean="0"/>
              <a:t>EU Court of </a:t>
            </a:r>
            <a:r>
              <a:rPr lang="nl-NL" dirty="0" err="1" smtClean="0"/>
              <a:t>Justice</a:t>
            </a:r>
            <a:endParaRPr lang="nl-NL" dirty="0" smtClean="0"/>
          </a:p>
          <a:p>
            <a:pPr lvl="1"/>
            <a:r>
              <a:rPr lang="nl-NL" dirty="0" smtClean="0"/>
              <a:t>New case </a:t>
            </a:r>
            <a:r>
              <a:rPr lang="nl-NL" dirty="0" err="1" smtClean="0"/>
              <a:t>law</a:t>
            </a:r>
            <a:r>
              <a:rPr lang="nl-NL" dirty="0" smtClean="0"/>
              <a:t> </a:t>
            </a:r>
            <a:r>
              <a:rPr lang="nl-NL" dirty="0" err="1" smtClean="0"/>
              <a:t>shall</a:t>
            </a:r>
            <a:r>
              <a:rPr lang="nl-NL" dirty="0" smtClean="0"/>
              <a:t> no </a:t>
            </a:r>
            <a:r>
              <a:rPr lang="nl-NL" dirty="0" err="1" smtClean="0"/>
              <a:t>longer</a:t>
            </a:r>
            <a:r>
              <a:rPr lang="nl-NL" dirty="0" smtClean="0"/>
              <a:t> </a:t>
            </a:r>
            <a:r>
              <a:rPr lang="nl-NL" dirty="0" err="1" smtClean="0"/>
              <a:t>apply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UK </a:t>
            </a:r>
            <a:r>
              <a:rPr lang="nl-NL" dirty="0" err="1" smtClean="0"/>
              <a:t>situation</a:t>
            </a:r>
            <a:endParaRPr lang="nl-NL" dirty="0" smtClean="0"/>
          </a:p>
          <a:p>
            <a:pPr lvl="1"/>
            <a:r>
              <a:rPr lang="nl-NL" dirty="0" err="1" smtClean="0"/>
              <a:t>Transitional</a:t>
            </a:r>
            <a:r>
              <a:rPr lang="nl-NL" dirty="0" smtClean="0"/>
              <a:t> </a:t>
            </a:r>
            <a:r>
              <a:rPr lang="nl-NL" dirty="0" err="1" smtClean="0"/>
              <a:t>period</a:t>
            </a:r>
            <a:r>
              <a:rPr lang="nl-NL" dirty="0" smtClean="0"/>
              <a:t> </a:t>
            </a:r>
            <a:r>
              <a:rPr lang="nl-NL" dirty="0" err="1" smtClean="0"/>
              <a:t>unknown</a:t>
            </a:r>
            <a:r>
              <a:rPr lang="nl-NL" dirty="0" smtClean="0"/>
              <a:t> (no access </a:t>
            </a:r>
            <a:r>
              <a:rPr lang="nl-NL" dirty="0" err="1" smtClean="0"/>
              <a:t>would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illegal</a:t>
            </a:r>
            <a:r>
              <a:rPr lang="nl-NL" dirty="0" smtClean="0"/>
              <a:t> state act)</a:t>
            </a:r>
          </a:p>
          <a:p>
            <a:r>
              <a:rPr lang="nl-NL" dirty="0" smtClean="0"/>
              <a:t>EU </a:t>
            </a:r>
            <a:r>
              <a:rPr lang="nl-NL" dirty="0" err="1" smtClean="0"/>
              <a:t>Conformity</a:t>
            </a:r>
            <a:r>
              <a:rPr lang="nl-NL" dirty="0" smtClean="0"/>
              <a:t> </a:t>
            </a:r>
            <a:r>
              <a:rPr lang="nl-NL" dirty="0" err="1" smtClean="0"/>
              <a:t>regulations</a:t>
            </a:r>
            <a:endParaRPr lang="nl-NL" dirty="0" smtClean="0"/>
          </a:p>
          <a:p>
            <a:pPr lvl="1"/>
            <a:r>
              <a:rPr lang="nl-NL" dirty="0" smtClean="0"/>
              <a:t>“Bend of a </a:t>
            </a:r>
            <a:r>
              <a:rPr lang="nl-NL" dirty="0" err="1" smtClean="0"/>
              <a:t>banana</a:t>
            </a:r>
            <a:r>
              <a:rPr lang="nl-NL" dirty="0" smtClean="0"/>
              <a:t>” </a:t>
            </a:r>
            <a:r>
              <a:rPr lang="nl-NL" dirty="0" err="1" smtClean="0"/>
              <a:t>rules</a:t>
            </a:r>
            <a:r>
              <a:rPr lang="nl-NL" dirty="0" smtClean="0"/>
              <a:t> no </a:t>
            </a:r>
            <a:r>
              <a:rPr lang="nl-NL" dirty="0" err="1" smtClean="0"/>
              <a:t>longer</a:t>
            </a:r>
            <a:r>
              <a:rPr lang="nl-NL" dirty="0" smtClean="0"/>
              <a:t> </a:t>
            </a:r>
            <a:r>
              <a:rPr lang="nl-NL" dirty="0" err="1" smtClean="0"/>
              <a:t>apply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import </a:t>
            </a:r>
            <a:r>
              <a:rPr lang="nl-NL" dirty="0" err="1" smtClean="0"/>
              <a:t>into</a:t>
            </a:r>
            <a:r>
              <a:rPr lang="nl-NL" dirty="0" smtClean="0"/>
              <a:t> UK</a:t>
            </a:r>
          </a:p>
          <a:p>
            <a:pPr lvl="1"/>
            <a:r>
              <a:rPr lang="nl-NL" dirty="0" smtClean="0"/>
              <a:t>UK </a:t>
            </a:r>
            <a:r>
              <a:rPr lang="nl-NL" dirty="0" err="1" smtClean="0"/>
              <a:t>may</a:t>
            </a:r>
            <a:r>
              <a:rPr lang="nl-NL" dirty="0" smtClean="0"/>
              <a:t> </a:t>
            </a:r>
            <a:r>
              <a:rPr lang="nl-NL" dirty="0" err="1" smtClean="0"/>
              <a:t>impose</a:t>
            </a:r>
            <a:r>
              <a:rPr lang="nl-NL" dirty="0" smtClean="0"/>
              <a:t> new / </a:t>
            </a:r>
            <a:r>
              <a:rPr lang="nl-NL" dirty="0" err="1" smtClean="0"/>
              <a:t>deviating</a:t>
            </a:r>
            <a:r>
              <a:rPr lang="nl-NL" dirty="0" smtClean="0"/>
              <a:t> </a:t>
            </a:r>
            <a:r>
              <a:rPr lang="nl-NL" dirty="0" err="1" smtClean="0"/>
              <a:t>conformity</a:t>
            </a:r>
            <a:r>
              <a:rPr lang="nl-NL" dirty="0" smtClean="0"/>
              <a:t> </a:t>
            </a:r>
            <a:r>
              <a:rPr lang="nl-NL" dirty="0" err="1" smtClean="0"/>
              <a:t>legislation</a:t>
            </a:r>
            <a:endParaRPr lang="nl-NL" dirty="0" smtClean="0"/>
          </a:p>
          <a:p>
            <a:r>
              <a:rPr lang="nl-NL" dirty="0" smtClean="0"/>
              <a:t>EU Anti-dumping </a:t>
            </a:r>
            <a:r>
              <a:rPr lang="nl-NL" dirty="0" err="1" smtClean="0"/>
              <a:t>regulations</a:t>
            </a:r>
            <a:endParaRPr lang="nl-NL" dirty="0" smtClean="0"/>
          </a:p>
          <a:p>
            <a:pPr lvl="1"/>
            <a:r>
              <a:rPr lang="nl-NL" dirty="0" smtClean="0"/>
              <a:t>UK no </a:t>
            </a:r>
            <a:r>
              <a:rPr lang="nl-NL" dirty="0" err="1" smtClean="0"/>
              <a:t>longer</a:t>
            </a:r>
            <a:r>
              <a:rPr lang="nl-NL" dirty="0" smtClean="0"/>
              <a:t> </a:t>
            </a:r>
            <a:r>
              <a:rPr lang="nl-NL" dirty="0" err="1" smtClean="0"/>
              <a:t>levies</a:t>
            </a:r>
            <a:r>
              <a:rPr lang="nl-NL" dirty="0" smtClean="0"/>
              <a:t> EU anti-dumping </a:t>
            </a:r>
            <a:r>
              <a:rPr lang="nl-NL" dirty="0" err="1" smtClean="0"/>
              <a:t>duties</a:t>
            </a:r>
            <a:endParaRPr lang="nl-NL" dirty="0" smtClean="0"/>
          </a:p>
          <a:p>
            <a:pPr lvl="1"/>
            <a:r>
              <a:rPr lang="nl-NL" dirty="0" smtClean="0"/>
              <a:t>EU </a:t>
            </a:r>
            <a:r>
              <a:rPr lang="nl-NL" dirty="0" err="1" smtClean="0"/>
              <a:t>may</a:t>
            </a:r>
            <a:r>
              <a:rPr lang="nl-NL" dirty="0" smtClean="0"/>
              <a:t> </a:t>
            </a:r>
            <a:r>
              <a:rPr lang="nl-NL" dirty="0" err="1" smtClean="0"/>
              <a:t>impose</a:t>
            </a:r>
            <a:r>
              <a:rPr lang="nl-NL" dirty="0" smtClean="0"/>
              <a:t> anti-dumping </a:t>
            </a:r>
            <a:r>
              <a:rPr lang="nl-NL" dirty="0" err="1" smtClean="0"/>
              <a:t>duties</a:t>
            </a:r>
            <a:r>
              <a:rPr lang="nl-NL" dirty="0" smtClean="0"/>
              <a:t> on UK </a:t>
            </a:r>
            <a:r>
              <a:rPr lang="nl-NL" dirty="0" err="1" smtClean="0"/>
              <a:t>products</a:t>
            </a:r>
            <a:endParaRPr lang="nl-NL" dirty="0" smtClean="0"/>
          </a:p>
          <a:p>
            <a:pPr lvl="1"/>
            <a:r>
              <a:rPr lang="nl-NL" dirty="0" smtClean="0"/>
              <a:t>UK </a:t>
            </a:r>
            <a:r>
              <a:rPr lang="nl-NL" dirty="0" err="1" smtClean="0"/>
              <a:t>may</a:t>
            </a:r>
            <a:r>
              <a:rPr lang="nl-NL" dirty="0" smtClean="0"/>
              <a:t> </a:t>
            </a:r>
            <a:r>
              <a:rPr lang="nl-NL" dirty="0" err="1" smtClean="0"/>
              <a:t>impose</a:t>
            </a:r>
            <a:r>
              <a:rPr lang="nl-NL" dirty="0" smtClean="0"/>
              <a:t> anti-dumping </a:t>
            </a:r>
            <a:r>
              <a:rPr lang="nl-NL" dirty="0" err="1" smtClean="0"/>
              <a:t>duties</a:t>
            </a:r>
            <a:r>
              <a:rPr lang="nl-NL" dirty="0" smtClean="0"/>
              <a:t> on EU </a:t>
            </a:r>
            <a:r>
              <a:rPr lang="nl-NL" dirty="0" err="1" smtClean="0"/>
              <a:t>products</a:t>
            </a:r>
            <a:endParaRPr lang="nl-NL" dirty="0" smtClean="0"/>
          </a:p>
          <a:p>
            <a:r>
              <a:rPr lang="nl-NL" dirty="0" err="1" smtClean="0"/>
              <a:t>Customs</a:t>
            </a:r>
            <a:r>
              <a:rPr lang="nl-NL" dirty="0" smtClean="0"/>
              <a:t> </a:t>
            </a:r>
            <a:r>
              <a:rPr lang="nl-NL" dirty="0" err="1" smtClean="0"/>
              <a:t>classification</a:t>
            </a:r>
            <a:endParaRPr lang="nl-NL" dirty="0"/>
          </a:p>
          <a:p>
            <a:pPr lvl="1"/>
            <a:r>
              <a:rPr lang="nl-NL" dirty="0"/>
              <a:t>UK Binding </a:t>
            </a:r>
            <a:r>
              <a:rPr lang="nl-NL" dirty="0" err="1"/>
              <a:t>Tariff</a:t>
            </a:r>
            <a:r>
              <a:rPr lang="nl-NL" dirty="0"/>
              <a:t> </a:t>
            </a:r>
            <a:r>
              <a:rPr lang="nl-NL" dirty="0" err="1"/>
              <a:t>Informations</a:t>
            </a:r>
            <a:r>
              <a:rPr lang="nl-NL" dirty="0"/>
              <a:t> (</a:t>
            </a:r>
            <a:r>
              <a:rPr lang="nl-NL" dirty="0" err="1"/>
              <a:t>invalid</a:t>
            </a:r>
            <a:r>
              <a:rPr lang="nl-NL" dirty="0" smtClean="0"/>
              <a:t>)</a:t>
            </a:r>
          </a:p>
          <a:p>
            <a:pPr lvl="1"/>
            <a:r>
              <a:rPr lang="nl-NL" dirty="0" err="1" smtClean="0"/>
              <a:t>Determine</a:t>
            </a:r>
            <a:r>
              <a:rPr lang="nl-NL" dirty="0" smtClean="0"/>
              <a:t> </a:t>
            </a:r>
            <a:r>
              <a:rPr lang="nl-NL" dirty="0" err="1" smtClean="0"/>
              <a:t>classification</a:t>
            </a:r>
            <a:r>
              <a:rPr lang="nl-NL" dirty="0" smtClean="0"/>
              <a:t> codes (</a:t>
            </a:r>
            <a:r>
              <a:rPr lang="nl-NL" dirty="0" err="1" smtClean="0"/>
              <a:t>if</a:t>
            </a:r>
            <a:r>
              <a:rPr lang="nl-NL" dirty="0" smtClean="0"/>
              <a:t> first exports)</a:t>
            </a:r>
          </a:p>
          <a:p>
            <a:r>
              <a:rPr lang="nl-NL" dirty="0" err="1" smtClean="0"/>
              <a:t>Customs</a:t>
            </a:r>
            <a:r>
              <a:rPr lang="nl-NL" dirty="0" smtClean="0"/>
              <a:t> </a:t>
            </a:r>
            <a:r>
              <a:rPr lang="nl-NL" dirty="0" err="1" smtClean="0"/>
              <a:t>valuation</a:t>
            </a:r>
            <a:endParaRPr lang="nl-NL" dirty="0" smtClean="0"/>
          </a:p>
          <a:p>
            <a:pPr lvl="1"/>
            <a:r>
              <a:rPr lang="nl-NL" dirty="0" smtClean="0"/>
              <a:t>In </a:t>
            </a:r>
            <a:r>
              <a:rPr lang="nl-NL" dirty="0" err="1" smtClean="0"/>
              <a:t>addition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TP, </a:t>
            </a:r>
            <a:r>
              <a:rPr lang="nl-NL" dirty="0" err="1" smtClean="0"/>
              <a:t>customs</a:t>
            </a:r>
            <a:r>
              <a:rPr lang="nl-NL" dirty="0" smtClean="0"/>
              <a:t> </a:t>
            </a:r>
            <a:r>
              <a:rPr lang="nl-NL" dirty="0" err="1" smtClean="0"/>
              <a:t>valuation</a:t>
            </a:r>
            <a:r>
              <a:rPr lang="nl-NL" dirty="0" smtClean="0"/>
              <a:t> </a:t>
            </a:r>
            <a:r>
              <a:rPr lang="nl-NL" dirty="0" err="1" smtClean="0"/>
              <a:t>rules</a:t>
            </a:r>
            <a:r>
              <a:rPr lang="nl-NL" dirty="0" smtClean="0"/>
              <a:t> </a:t>
            </a:r>
            <a:r>
              <a:rPr lang="nl-NL" dirty="0" err="1" smtClean="0"/>
              <a:t>apply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intercompany</a:t>
            </a:r>
            <a:r>
              <a:rPr lang="nl-NL" dirty="0" smtClean="0"/>
              <a:t> transactions</a:t>
            </a:r>
          </a:p>
          <a:p>
            <a:r>
              <a:rPr lang="nl-NL" dirty="0" err="1" smtClean="0"/>
              <a:t>Customs</a:t>
            </a:r>
            <a:r>
              <a:rPr lang="nl-NL" dirty="0" smtClean="0"/>
              <a:t> </a:t>
            </a:r>
            <a:r>
              <a:rPr lang="nl-NL" dirty="0" err="1" smtClean="0"/>
              <a:t>origin</a:t>
            </a:r>
            <a:endParaRPr lang="nl-NL" dirty="0" smtClean="0"/>
          </a:p>
          <a:p>
            <a:pPr lvl="1"/>
            <a:r>
              <a:rPr lang="nl-NL" dirty="0"/>
              <a:t>EU </a:t>
            </a:r>
            <a:r>
              <a:rPr lang="nl-NL" dirty="0" err="1"/>
              <a:t>manufacturers</a:t>
            </a:r>
            <a:r>
              <a:rPr lang="nl-NL" dirty="0"/>
              <a:t> must track </a:t>
            </a:r>
            <a:r>
              <a:rPr lang="nl-NL" dirty="0" err="1"/>
              <a:t>origin</a:t>
            </a:r>
            <a:r>
              <a:rPr lang="nl-NL" dirty="0"/>
              <a:t> status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foreign</a:t>
            </a:r>
            <a:r>
              <a:rPr lang="nl-NL" dirty="0"/>
              <a:t> </a:t>
            </a:r>
            <a:r>
              <a:rPr lang="nl-NL" dirty="0" err="1"/>
              <a:t>raw</a:t>
            </a:r>
            <a:r>
              <a:rPr lang="nl-NL" dirty="0"/>
              <a:t> </a:t>
            </a:r>
            <a:r>
              <a:rPr lang="nl-NL" dirty="0" err="1"/>
              <a:t>materials</a:t>
            </a:r>
            <a:r>
              <a:rPr lang="nl-NL" dirty="0"/>
              <a:t> are </a:t>
            </a:r>
            <a:r>
              <a:rPr lang="nl-NL" dirty="0" err="1"/>
              <a:t>used</a:t>
            </a:r>
            <a:endParaRPr lang="nl-NL" dirty="0"/>
          </a:p>
          <a:p>
            <a:pPr lvl="1"/>
            <a:r>
              <a:rPr lang="nl-NL" dirty="0"/>
              <a:t>Direct transportation </a:t>
            </a:r>
            <a:r>
              <a:rPr lang="nl-NL" dirty="0" err="1"/>
              <a:t>rule</a:t>
            </a:r>
            <a:endParaRPr lang="nl-NL" dirty="0"/>
          </a:p>
          <a:p>
            <a:r>
              <a:rPr lang="nl-NL" dirty="0" err="1" smtClean="0"/>
              <a:t>Excise</a:t>
            </a:r>
            <a:r>
              <a:rPr lang="nl-NL" dirty="0" smtClean="0"/>
              <a:t> </a:t>
            </a:r>
            <a:r>
              <a:rPr lang="nl-NL" dirty="0" err="1" smtClean="0"/>
              <a:t>duty</a:t>
            </a:r>
            <a:endParaRPr lang="nl-NL" dirty="0" smtClean="0"/>
          </a:p>
          <a:p>
            <a:pPr lvl="1"/>
            <a:r>
              <a:rPr lang="nl-NL" dirty="0" smtClean="0"/>
              <a:t>UK no </a:t>
            </a:r>
            <a:r>
              <a:rPr lang="nl-NL" dirty="0" err="1" smtClean="0"/>
              <a:t>longer</a:t>
            </a:r>
            <a:r>
              <a:rPr lang="nl-NL" dirty="0" smtClean="0"/>
              <a:t> </a:t>
            </a:r>
            <a:r>
              <a:rPr lang="nl-NL" dirty="0" err="1" smtClean="0"/>
              <a:t>obliged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comply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EU </a:t>
            </a:r>
            <a:r>
              <a:rPr lang="nl-NL" dirty="0" err="1" smtClean="0"/>
              <a:t>harmonized</a:t>
            </a:r>
            <a:r>
              <a:rPr lang="nl-NL" dirty="0" smtClean="0"/>
              <a:t> </a:t>
            </a:r>
            <a:r>
              <a:rPr lang="nl-NL" dirty="0" err="1" smtClean="0"/>
              <a:t>excises</a:t>
            </a:r>
            <a:r>
              <a:rPr lang="nl-NL" dirty="0" smtClean="0"/>
              <a:t> on </a:t>
            </a:r>
            <a:r>
              <a:rPr lang="nl-NL" dirty="0" err="1" smtClean="0"/>
              <a:t>tobacco</a:t>
            </a:r>
            <a:r>
              <a:rPr lang="nl-NL" dirty="0" smtClean="0"/>
              <a:t>, alcohol, </a:t>
            </a:r>
            <a:r>
              <a:rPr lang="nl-NL" dirty="0" err="1" smtClean="0"/>
              <a:t>oil</a:t>
            </a:r>
            <a:r>
              <a:rPr lang="nl-NL" dirty="0" smtClean="0"/>
              <a:t>/gas/</a:t>
            </a:r>
            <a:r>
              <a:rPr lang="nl-NL" dirty="0" err="1" smtClean="0"/>
              <a:t>electricity</a:t>
            </a:r>
            <a:endParaRPr lang="nl-NL" dirty="0" smtClean="0"/>
          </a:p>
          <a:p>
            <a:pPr lvl="1"/>
            <a:r>
              <a:rPr lang="nl-NL" dirty="0" smtClean="0"/>
              <a:t>UK free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impose</a:t>
            </a:r>
            <a:r>
              <a:rPr lang="nl-NL" dirty="0" smtClean="0"/>
              <a:t> </a:t>
            </a:r>
            <a:r>
              <a:rPr lang="nl-NL" dirty="0" err="1" smtClean="0"/>
              <a:t>other</a:t>
            </a:r>
            <a:r>
              <a:rPr lang="nl-NL" dirty="0" smtClean="0"/>
              <a:t> </a:t>
            </a:r>
            <a:r>
              <a:rPr lang="nl-NL" dirty="0" err="1" smtClean="0"/>
              <a:t>trade</a:t>
            </a:r>
            <a:r>
              <a:rPr lang="nl-NL" dirty="0" smtClean="0"/>
              <a:t> </a:t>
            </a:r>
            <a:r>
              <a:rPr lang="nl-NL" dirty="0" err="1" smtClean="0"/>
              <a:t>barriers</a:t>
            </a:r>
            <a:r>
              <a:rPr lang="nl-NL" dirty="0" smtClean="0"/>
              <a:t> on </a:t>
            </a:r>
            <a:r>
              <a:rPr lang="nl-NL" dirty="0" err="1" smtClean="0"/>
              <a:t>specific</a:t>
            </a:r>
            <a:r>
              <a:rPr lang="nl-NL" dirty="0" smtClean="0"/>
              <a:t> (EU </a:t>
            </a:r>
            <a:r>
              <a:rPr lang="nl-NL" dirty="0" err="1" smtClean="0"/>
              <a:t>manufactured</a:t>
            </a:r>
            <a:r>
              <a:rPr lang="nl-NL" dirty="0" smtClean="0"/>
              <a:t>…) </a:t>
            </a:r>
            <a:r>
              <a:rPr lang="nl-NL" dirty="0" err="1" smtClean="0"/>
              <a:t>products</a:t>
            </a:r>
            <a:endParaRPr lang="nl-NL" dirty="0" smtClean="0"/>
          </a:p>
          <a:p>
            <a:pPr marL="457200" lvl="1" indent="0">
              <a:buNone/>
            </a:pP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988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Irish Border</a:t>
            </a:r>
            <a:endParaRPr lang="nl-NL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45" y="1360729"/>
            <a:ext cx="7159337" cy="476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5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Irish Border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344" y="1600200"/>
            <a:ext cx="4052455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000" dirty="0" smtClean="0"/>
              <a:t>Happening?</a:t>
            </a:r>
          </a:p>
          <a:p>
            <a:r>
              <a:rPr lang="nl-NL" sz="2000" dirty="0" err="1" smtClean="0"/>
              <a:t>Electronically</a:t>
            </a:r>
            <a:r>
              <a:rPr lang="nl-NL" sz="2000" dirty="0" smtClean="0"/>
              <a:t> </a:t>
            </a:r>
            <a:r>
              <a:rPr lang="nl-NL" sz="2000" dirty="0" err="1" smtClean="0"/>
              <a:t>enabled</a:t>
            </a:r>
            <a:r>
              <a:rPr lang="nl-NL" sz="2000" dirty="0" smtClean="0"/>
              <a:t> “green </a:t>
            </a:r>
            <a:r>
              <a:rPr lang="nl-NL" sz="2000" dirty="0" err="1" smtClean="0"/>
              <a:t>lanes</a:t>
            </a:r>
            <a:r>
              <a:rPr lang="nl-NL" sz="2000" dirty="0" smtClean="0"/>
              <a:t>” </a:t>
            </a:r>
            <a:r>
              <a:rPr lang="nl-NL" sz="2000" dirty="0" err="1" smtClean="0"/>
              <a:t>for</a:t>
            </a:r>
            <a:r>
              <a:rPr lang="nl-NL" sz="2000" dirty="0" smtClean="0"/>
              <a:t> </a:t>
            </a:r>
            <a:r>
              <a:rPr lang="nl-NL" sz="2000" dirty="0" err="1" smtClean="0"/>
              <a:t>imports</a:t>
            </a:r>
            <a:r>
              <a:rPr lang="nl-NL" sz="2000" dirty="0" smtClean="0"/>
              <a:t> of </a:t>
            </a:r>
            <a:r>
              <a:rPr lang="nl-NL" sz="2000" dirty="0" err="1" smtClean="0"/>
              <a:t>goods</a:t>
            </a:r>
            <a:r>
              <a:rPr lang="nl-NL" sz="2000" dirty="0" smtClean="0"/>
              <a:t> </a:t>
            </a:r>
            <a:r>
              <a:rPr lang="nl-NL" sz="2000" dirty="0" err="1" smtClean="0"/>
              <a:t>that</a:t>
            </a:r>
            <a:r>
              <a:rPr lang="nl-NL" sz="2000" dirty="0" smtClean="0"/>
              <a:t> have been </a:t>
            </a:r>
            <a:r>
              <a:rPr lang="nl-NL" sz="2000" dirty="0" err="1" smtClean="0"/>
              <a:t>prescreened</a:t>
            </a:r>
            <a:r>
              <a:rPr lang="nl-NL" sz="2000" dirty="0" smtClean="0"/>
              <a:t> or </a:t>
            </a:r>
            <a:r>
              <a:rPr lang="nl-NL" sz="2000" dirty="0" err="1" smtClean="0"/>
              <a:t>that</a:t>
            </a:r>
            <a:r>
              <a:rPr lang="nl-NL" sz="2000" dirty="0" smtClean="0"/>
              <a:t> are </a:t>
            </a:r>
            <a:r>
              <a:rPr lang="nl-NL" sz="2000" dirty="0" err="1" smtClean="0"/>
              <a:t>imported</a:t>
            </a:r>
            <a:r>
              <a:rPr lang="nl-NL" sz="2000" dirty="0" smtClean="0"/>
              <a:t> </a:t>
            </a:r>
            <a:r>
              <a:rPr lang="nl-NL" sz="2000" dirty="0" err="1" smtClean="0"/>
              <a:t>by</a:t>
            </a:r>
            <a:r>
              <a:rPr lang="nl-NL" sz="2000" dirty="0" smtClean="0"/>
              <a:t> </a:t>
            </a:r>
            <a:r>
              <a:rPr lang="nl-NL" sz="2000" dirty="0" err="1" smtClean="0"/>
              <a:t>registered</a:t>
            </a:r>
            <a:r>
              <a:rPr lang="nl-NL" sz="2000" dirty="0" smtClean="0"/>
              <a:t> </a:t>
            </a:r>
            <a:r>
              <a:rPr lang="nl-NL" sz="2000" dirty="0" err="1" smtClean="0"/>
              <a:t>importers</a:t>
            </a:r>
            <a:r>
              <a:rPr lang="nl-NL" sz="2000" dirty="0" smtClean="0"/>
              <a:t> (e.g. AEO)</a:t>
            </a:r>
          </a:p>
          <a:p>
            <a:r>
              <a:rPr lang="nl-NL" sz="2000" dirty="0" err="1" smtClean="0"/>
              <a:t>Northern</a:t>
            </a:r>
            <a:r>
              <a:rPr lang="nl-NL" sz="2000" dirty="0" smtClean="0"/>
              <a:t> Ireland, as a </a:t>
            </a:r>
            <a:r>
              <a:rPr lang="nl-NL" sz="2000" dirty="0" err="1" smtClean="0"/>
              <a:t>whole</a:t>
            </a:r>
            <a:r>
              <a:rPr lang="nl-NL" sz="2000" dirty="0" smtClean="0"/>
              <a:t>, </a:t>
            </a:r>
            <a:r>
              <a:rPr lang="nl-NL" sz="2000" dirty="0" err="1" smtClean="0"/>
              <a:t>to</a:t>
            </a:r>
            <a:r>
              <a:rPr lang="nl-NL" sz="2000" dirty="0" smtClean="0"/>
              <a:t> </a:t>
            </a:r>
            <a:r>
              <a:rPr lang="nl-NL" sz="2000" dirty="0" err="1" smtClean="0"/>
              <a:t>become</a:t>
            </a:r>
            <a:r>
              <a:rPr lang="nl-NL" sz="2000" dirty="0" smtClean="0"/>
              <a:t> a Free Trade Zone, </a:t>
            </a:r>
            <a:r>
              <a:rPr lang="nl-NL" sz="2000" dirty="0" err="1" smtClean="0"/>
              <a:t>collecting</a:t>
            </a:r>
            <a:r>
              <a:rPr lang="nl-NL" sz="2000" dirty="0" smtClean="0"/>
              <a:t> no </a:t>
            </a:r>
            <a:r>
              <a:rPr lang="nl-NL" sz="2000" dirty="0" err="1" smtClean="0"/>
              <a:t>customs</a:t>
            </a:r>
            <a:r>
              <a:rPr lang="nl-NL" sz="2000" dirty="0" smtClean="0"/>
              <a:t> </a:t>
            </a:r>
            <a:r>
              <a:rPr lang="nl-NL" sz="2000" dirty="0" err="1" smtClean="0"/>
              <a:t>duty</a:t>
            </a:r>
            <a:r>
              <a:rPr lang="nl-NL" sz="2000" dirty="0" smtClean="0"/>
              <a:t> </a:t>
            </a:r>
            <a:r>
              <a:rPr lang="nl-NL" sz="2000" dirty="0" err="1" smtClean="0"/>
              <a:t>upon</a:t>
            </a:r>
            <a:r>
              <a:rPr lang="nl-NL" sz="2000" dirty="0" smtClean="0"/>
              <a:t> import </a:t>
            </a:r>
            <a:r>
              <a:rPr lang="nl-NL" sz="2000" dirty="0" err="1" smtClean="0"/>
              <a:t>and</a:t>
            </a:r>
            <a:r>
              <a:rPr lang="nl-NL" sz="2000" dirty="0" smtClean="0"/>
              <a:t> </a:t>
            </a:r>
            <a:r>
              <a:rPr lang="nl-NL" sz="2000" dirty="0" err="1" smtClean="0"/>
              <a:t>customs</a:t>
            </a:r>
            <a:r>
              <a:rPr lang="nl-NL" sz="2000" dirty="0" smtClean="0"/>
              <a:t> compliance </a:t>
            </a:r>
            <a:r>
              <a:rPr lang="nl-NL" sz="2000" dirty="0" err="1" smtClean="0"/>
              <a:t>can</a:t>
            </a:r>
            <a:r>
              <a:rPr lang="nl-NL" sz="2000" dirty="0" smtClean="0"/>
              <a:t> </a:t>
            </a:r>
            <a:r>
              <a:rPr lang="nl-NL" sz="2000" dirty="0" err="1" smtClean="0"/>
              <a:t>be</a:t>
            </a:r>
            <a:r>
              <a:rPr lang="nl-NL" sz="2000" dirty="0" smtClean="0"/>
              <a:t> “light”</a:t>
            </a:r>
          </a:p>
          <a:p>
            <a:r>
              <a:rPr lang="nl-NL" sz="2000" dirty="0" err="1" smtClean="0"/>
              <a:t>Discussions</a:t>
            </a:r>
            <a:r>
              <a:rPr lang="nl-NL" sz="2000" dirty="0" smtClean="0"/>
              <a:t> </a:t>
            </a:r>
            <a:r>
              <a:rPr lang="nl-NL" sz="2000" dirty="0" err="1" smtClean="0"/>
              <a:t>with</a:t>
            </a:r>
            <a:r>
              <a:rPr lang="nl-NL" sz="2000" dirty="0" smtClean="0"/>
              <a:t> </a:t>
            </a:r>
            <a:r>
              <a:rPr lang="nl-NL" sz="2000" dirty="0" err="1" smtClean="0"/>
              <a:t>the</a:t>
            </a:r>
            <a:r>
              <a:rPr lang="nl-NL" sz="2000" dirty="0" smtClean="0"/>
              <a:t> </a:t>
            </a:r>
            <a:r>
              <a:rPr lang="nl-NL" sz="2000" dirty="0" err="1" smtClean="0"/>
              <a:t>world’s</a:t>
            </a:r>
            <a:r>
              <a:rPr lang="nl-NL" sz="2000" dirty="0" smtClean="0"/>
              <a:t> </a:t>
            </a:r>
            <a:r>
              <a:rPr lang="nl-NL" sz="2000" dirty="0" err="1" smtClean="0"/>
              <a:t>largest</a:t>
            </a:r>
            <a:r>
              <a:rPr lang="nl-NL" sz="2000" dirty="0" smtClean="0"/>
              <a:t> Free Zone, </a:t>
            </a:r>
            <a:r>
              <a:rPr lang="nl-NL" sz="2000" dirty="0" err="1" smtClean="0"/>
              <a:t>Jebel</a:t>
            </a:r>
            <a:r>
              <a:rPr lang="nl-NL" sz="2000" dirty="0" smtClean="0"/>
              <a:t> Ali in Dubai, have been </a:t>
            </a:r>
            <a:r>
              <a:rPr lang="nl-NL" sz="2000" dirty="0" err="1" smtClean="0"/>
              <a:t>initiated</a:t>
            </a:r>
            <a:endParaRPr lang="nl-NL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1889" y="1600200"/>
            <a:ext cx="405245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000" dirty="0" err="1" smtClean="0"/>
              <a:t>Not</a:t>
            </a:r>
            <a:r>
              <a:rPr lang="nl-NL" sz="2000" dirty="0" smtClean="0"/>
              <a:t> happening:</a:t>
            </a:r>
          </a:p>
          <a:p>
            <a:r>
              <a:rPr lang="nl-NL" sz="2000" dirty="0" smtClean="0"/>
              <a:t>No border </a:t>
            </a:r>
            <a:r>
              <a:rPr lang="nl-NL" sz="2000" dirty="0" err="1" smtClean="0"/>
              <a:t>controls</a:t>
            </a:r>
            <a:r>
              <a:rPr lang="nl-NL" sz="2000" dirty="0" smtClean="0"/>
              <a:t> </a:t>
            </a:r>
            <a:r>
              <a:rPr lang="nl-NL" sz="2000" dirty="0" err="1" smtClean="0"/>
              <a:t>between</a:t>
            </a:r>
            <a:r>
              <a:rPr lang="nl-NL" sz="2000" dirty="0" smtClean="0"/>
              <a:t> </a:t>
            </a:r>
            <a:r>
              <a:rPr lang="nl-NL" sz="2000" dirty="0" err="1" smtClean="0"/>
              <a:t>Northern</a:t>
            </a:r>
            <a:r>
              <a:rPr lang="nl-NL" sz="2000" dirty="0" smtClean="0"/>
              <a:t> Ireland &amp; Ireland</a:t>
            </a:r>
          </a:p>
          <a:p>
            <a:r>
              <a:rPr lang="nl-NL" sz="2000" dirty="0" err="1" smtClean="0"/>
              <a:t>Customs</a:t>
            </a:r>
            <a:r>
              <a:rPr lang="nl-NL" sz="2000" dirty="0" smtClean="0"/>
              <a:t> compliance </a:t>
            </a:r>
            <a:r>
              <a:rPr lang="nl-NL" sz="2000" dirty="0" err="1" smtClean="0"/>
              <a:t>requirements</a:t>
            </a:r>
            <a:r>
              <a:rPr lang="nl-NL" sz="2000" dirty="0" smtClean="0"/>
              <a:t> or </a:t>
            </a:r>
            <a:r>
              <a:rPr lang="nl-NL" sz="2000" dirty="0" err="1" smtClean="0"/>
              <a:t>duty</a:t>
            </a:r>
            <a:r>
              <a:rPr lang="nl-NL" sz="2000" dirty="0" smtClean="0"/>
              <a:t> </a:t>
            </a:r>
            <a:r>
              <a:rPr lang="nl-NL" sz="2000" dirty="0" err="1" smtClean="0"/>
              <a:t>rates</a:t>
            </a:r>
            <a:r>
              <a:rPr lang="nl-NL" sz="2000" dirty="0" smtClean="0"/>
              <a:t> </a:t>
            </a:r>
            <a:r>
              <a:rPr lang="nl-NL" sz="2000" dirty="0" err="1" smtClean="0"/>
              <a:t>for</a:t>
            </a:r>
            <a:r>
              <a:rPr lang="nl-NL" sz="2000" dirty="0" smtClean="0"/>
              <a:t> NIRL border </a:t>
            </a:r>
            <a:r>
              <a:rPr lang="nl-NL" sz="2000" dirty="0" err="1" smtClean="0"/>
              <a:t>that</a:t>
            </a:r>
            <a:r>
              <a:rPr lang="nl-NL" sz="2000" dirty="0" smtClean="0"/>
              <a:t> are more </a:t>
            </a:r>
            <a:r>
              <a:rPr lang="nl-NL" sz="2000" dirty="0" err="1" smtClean="0"/>
              <a:t>favourable</a:t>
            </a:r>
            <a:r>
              <a:rPr lang="nl-NL" sz="2000" dirty="0" smtClean="0"/>
              <a:t> </a:t>
            </a:r>
            <a:r>
              <a:rPr lang="nl-NL" sz="2000" dirty="0" err="1" smtClean="0"/>
              <a:t>than</a:t>
            </a:r>
            <a:r>
              <a:rPr lang="nl-NL" sz="2000" dirty="0" smtClean="0"/>
              <a:t> </a:t>
            </a:r>
            <a:r>
              <a:rPr lang="nl-NL" sz="2000" dirty="0" err="1" smtClean="0"/>
              <a:t>other</a:t>
            </a:r>
            <a:r>
              <a:rPr lang="nl-NL" sz="2000" dirty="0" smtClean="0"/>
              <a:t> EU </a:t>
            </a:r>
            <a:r>
              <a:rPr lang="nl-NL" sz="2000" dirty="0" err="1" smtClean="0"/>
              <a:t>customs</a:t>
            </a:r>
            <a:r>
              <a:rPr lang="nl-NL" sz="2000" dirty="0" smtClean="0"/>
              <a:t> compliance</a:t>
            </a:r>
          </a:p>
          <a:p>
            <a:r>
              <a:rPr lang="nl-NL" sz="2000" dirty="0" err="1" smtClean="0"/>
              <a:t>Further</a:t>
            </a:r>
            <a:r>
              <a:rPr lang="nl-NL" sz="2000" dirty="0" smtClean="0"/>
              <a:t> </a:t>
            </a:r>
            <a:r>
              <a:rPr lang="nl-NL" sz="2000" dirty="0" err="1" smtClean="0"/>
              <a:t>problems</a:t>
            </a:r>
            <a:r>
              <a:rPr lang="nl-NL" sz="2000" dirty="0" smtClean="0"/>
              <a:t>:</a:t>
            </a:r>
          </a:p>
          <a:p>
            <a:endParaRPr lang="nl-NL" sz="2000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78" y="4756739"/>
            <a:ext cx="3640676" cy="12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7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Questions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0843" y="3886200"/>
            <a:ext cx="5687356" cy="1579418"/>
          </a:xfrm>
        </p:spPr>
        <p:txBody>
          <a:bodyPr>
            <a:normAutofit/>
          </a:bodyPr>
          <a:lstStyle/>
          <a:p>
            <a:r>
              <a:rPr lang="nl-NL" i="1" dirty="0" smtClean="0"/>
              <a:t>Ilona van den </a:t>
            </a:r>
            <a:r>
              <a:rPr lang="nl-NL" i="1" dirty="0" err="1" smtClean="0"/>
              <a:t>Eijnde</a:t>
            </a:r>
            <a:endParaRPr lang="nl-NL" i="1" dirty="0" smtClean="0"/>
          </a:p>
          <a:p>
            <a:r>
              <a:rPr lang="nl-NL" sz="1500" i="1" dirty="0" smtClean="0"/>
              <a:t>ilona.van.den.eijnde@nl.ey.com</a:t>
            </a:r>
          </a:p>
          <a:p>
            <a:r>
              <a:rPr lang="nl-NL" sz="1500" i="1" dirty="0" smtClean="0"/>
              <a:t>+31 (0)6 2125 1475</a:t>
            </a:r>
          </a:p>
          <a:p>
            <a:endParaRPr lang="nl-NL" sz="1500" i="1" dirty="0"/>
          </a:p>
          <a:p>
            <a:r>
              <a:rPr lang="nl-NL" sz="1500" i="1" dirty="0" smtClean="0"/>
              <a:t>Slides </a:t>
            </a:r>
            <a:r>
              <a:rPr lang="nl-NL" sz="1500" i="1" dirty="0" err="1" smtClean="0"/>
              <a:t>shall</a:t>
            </a:r>
            <a:r>
              <a:rPr lang="nl-NL" sz="1500" i="1" dirty="0" smtClean="0"/>
              <a:t> </a:t>
            </a:r>
            <a:r>
              <a:rPr lang="nl-NL" sz="1500" i="1" dirty="0" err="1" smtClean="0"/>
              <a:t>be</a:t>
            </a:r>
            <a:r>
              <a:rPr lang="nl-NL" sz="1500" i="1" dirty="0" smtClean="0"/>
              <a:t> </a:t>
            </a:r>
            <a:r>
              <a:rPr lang="nl-NL" sz="1500" i="1" dirty="0" err="1" smtClean="0"/>
              <a:t>circulated</a:t>
            </a:r>
            <a:endParaRPr lang="nl-NL" sz="1500" i="1" dirty="0"/>
          </a:p>
        </p:txBody>
      </p:sp>
    </p:spTree>
    <p:extLst>
      <p:ext uri="{BB962C8B-B14F-4D97-AF65-F5344CB8AC3E}">
        <p14:creationId xmlns:p14="http://schemas.microsoft.com/office/powerpoint/2010/main" val="21579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7039</TotalTime>
  <Words>2151</Words>
  <Application>Microsoft Office PowerPoint</Application>
  <PresentationFormat>On-screen Show (4:3)</PresentationFormat>
  <Paragraphs>399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ＭＳ Ｐゴシック</vt:lpstr>
      <vt:lpstr>Arial</vt:lpstr>
      <vt:lpstr>Calibri</vt:lpstr>
      <vt:lpstr>Courier New</vt:lpstr>
      <vt:lpstr>Wingdings</vt:lpstr>
      <vt:lpstr>Office-thema</vt:lpstr>
      <vt:lpstr>Brexit: Consequences for Trade, VAT and Customs  </vt:lpstr>
      <vt:lpstr>Agenda</vt:lpstr>
      <vt:lpstr>Introduction</vt:lpstr>
      <vt:lpstr>Article 50?</vt:lpstr>
      <vt:lpstr>PowerPoint Presentation</vt:lpstr>
      <vt:lpstr>Timetable EU negotiation examples</vt:lpstr>
      <vt:lpstr>Three scenario’s of Brexit and their why’s and wont’s</vt:lpstr>
      <vt:lpstr> Customs Union</vt:lpstr>
      <vt:lpstr>Tailor-made trade agreement</vt:lpstr>
      <vt:lpstr>Fallback scenario</vt:lpstr>
      <vt:lpstr>Three scenario’s of Brexit</vt:lpstr>
      <vt:lpstr>Indirect Tax Compliance in a Post-Brexit World</vt:lpstr>
      <vt:lpstr>Customs implications </vt:lpstr>
      <vt:lpstr>VAT implications </vt:lpstr>
      <vt:lpstr>Practical implications B2B sales</vt:lpstr>
      <vt:lpstr>Practical implications B2B sales</vt:lpstr>
      <vt:lpstr>PowerPoint Presentation</vt:lpstr>
      <vt:lpstr>Practical implications B2B sales – for EU Manufacturers</vt:lpstr>
      <vt:lpstr>Practical implications B2B sales – for EU manufacturers</vt:lpstr>
      <vt:lpstr>PowerPoint Presentation</vt:lpstr>
      <vt:lpstr>PowerPoint Presentation</vt:lpstr>
      <vt:lpstr>Practical implications B2B sales – for EU manufacturers</vt:lpstr>
      <vt:lpstr>PowerPoint Presentation</vt:lpstr>
      <vt:lpstr>Practical implications B2B sales – for EU manufacturers (optimized)</vt:lpstr>
      <vt:lpstr>Practical implications B2B sales – for EU traders</vt:lpstr>
      <vt:lpstr>Practical implications B2B sales – for EU traders</vt:lpstr>
      <vt:lpstr>Practical implications B2B sales – for EU traders (optimized)</vt:lpstr>
      <vt:lpstr>Practical implications Distance sales</vt:lpstr>
      <vt:lpstr>Practical implications Distance sales</vt:lpstr>
      <vt:lpstr>Practical implications Distance sales</vt:lpstr>
      <vt:lpstr>Other considerations</vt:lpstr>
      <vt:lpstr>The Irish Border</vt:lpstr>
      <vt:lpstr>The Irish Border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Peter Kootstra</dc:creator>
  <cp:lastModifiedBy>Ilona van den Eijnde</cp:lastModifiedBy>
  <cp:revision>166</cp:revision>
  <dcterms:created xsi:type="dcterms:W3CDTF">2015-11-18T14:47:13Z</dcterms:created>
  <dcterms:modified xsi:type="dcterms:W3CDTF">2017-09-19T08:23:34Z</dcterms:modified>
</cp:coreProperties>
</file>