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663" r:id="rId2"/>
  </p:sldMasterIdLst>
  <p:notesMasterIdLst>
    <p:notesMasterId r:id="rId9"/>
  </p:notesMasterIdLst>
  <p:sldIdLst>
    <p:sldId id="268" r:id="rId3"/>
    <p:sldId id="269" r:id="rId4"/>
    <p:sldId id="273" r:id="rId5"/>
    <p:sldId id="275" r:id="rId6"/>
    <p:sldId id="278" r:id="rId7"/>
    <p:sldId id="276" r:id="rId8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86398" autoAdjust="0"/>
  </p:normalViewPr>
  <p:slideViewPr>
    <p:cSldViewPr snapToGrid="0" snapToObjects="1">
      <p:cViewPr varScale="1">
        <p:scale>
          <a:sx n="79" d="100"/>
          <a:sy n="79" d="100"/>
        </p:scale>
        <p:origin x="17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88427-736F-48E5-AB0B-6B2DE6C7E3F9}" type="datetimeFigureOut">
              <a:rPr lang="en-GB" smtClean="0"/>
              <a:pPr/>
              <a:t>25/03/2017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BB00A-71ED-40C6-A1CF-164C43AE5CE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47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BB00A-71ED-40C6-A1CF-164C43AE5CE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19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99672" y="1428882"/>
            <a:ext cx="7886700" cy="3480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 b="0" baseline="0">
                <a:solidFill>
                  <a:schemeClr val="bg1"/>
                </a:solidFill>
                <a:latin typeface="Museo Sans 700 (Headings)"/>
              </a:defRPr>
            </a:lvl1pPr>
          </a:lstStyle>
          <a:p>
            <a:r>
              <a:rPr lang="en-US" dirty="0" smtClean="0"/>
              <a:t>Click to add 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59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3480047"/>
          </a:xfrm>
        </p:spPr>
        <p:txBody>
          <a:bodyPr/>
          <a:lstStyle>
            <a:lvl1pPr algn="l">
              <a:defRPr>
                <a:latin typeface="Museo Sans 300" panose="02000000000000000000" pitchFamily="50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387828"/>
            <a:ext cx="7886700" cy="1254542"/>
          </a:xfrm>
        </p:spPr>
        <p:txBody>
          <a:bodyPr/>
          <a:lstStyle>
            <a:lvl1pPr>
              <a:defRPr>
                <a:latin typeface="Museo Sans 500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3231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87828"/>
            <a:ext cx="7886700" cy="1254542"/>
          </a:xfrm>
        </p:spPr>
        <p:txBody>
          <a:bodyPr/>
          <a:lstStyle>
            <a:lvl1pPr>
              <a:defRPr>
                <a:latin typeface="Museo Sans 500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477895"/>
          </a:xfrm>
        </p:spPr>
        <p:txBody>
          <a:bodyPr/>
          <a:lstStyle>
            <a:lvl1pPr algn="l">
              <a:defRPr>
                <a:latin typeface="Museo Sans 300" panose="02000000000000000000" pitchFamily="50" charset="0"/>
              </a:defRPr>
            </a:lvl1pPr>
            <a:lvl2pPr algn="l">
              <a:defRPr>
                <a:latin typeface="Museo Sans 300" panose="02000000000000000000" pitchFamily="50" charset="0"/>
              </a:defRPr>
            </a:lvl2pPr>
            <a:lvl3pPr algn="l">
              <a:defRPr>
                <a:latin typeface="Museo Sans 300" panose="02000000000000000000" pitchFamily="50" charset="0"/>
              </a:defRPr>
            </a:lvl3pPr>
            <a:lvl4pPr algn="l">
              <a:defRPr>
                <a:latin typeface="Museo Sans 300" panose="02000000000000000000" pitchFamily="50" charset="0"/>
              </a:defRPr>
            </a:lvl4pPr>
            <a:lvl5pPr algn="l">
              <a:defRPr>
                <a:latin typeface="Museo Sans 300" panose="02000000000000000000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477895"/>
          </a:xfrm>
        </p:spPr>
        <p:txBody>
          <a:bodyPr/>
          <a:lstStyle>
            <a:lvl1pPr algn="l">
              <a:defRPr>
                <a:latin typeface="Museo Sans 300" panose="02000000000000000000" pitchFamily="50" charset="0"/>
              </a:defRPr>
            </a:lvl1pPr>
            <a:lvl2pPr algn="l">
              <a:defRPr>
                <a:latin typeface="Museo Sans 300" panose="02000000000000000000" pitchFamily="50" charset="0"/>
              </a:defRPr>
            </a:lvl2pPr>
            <a:lvl3pPr algn="l">
              <a:defRPr>
                <a:latin typeface="Museo Sans 300" panose="02000000000000000000" pitchFamily="50" charset="0"/>
              </a:defRPr>
            </a:lvl3pPr>
            <a:lvl4pPr algn="l">
              <a:defRPr>
                <a:latin typeface="Museo Sans 300" panose="02000000000000000000" pitchFamily="50" charset="0"/>
              </a:defRPr>
            </a:lvl4pPr>
            <a:lvl5pPr algn="l">
              <a:defRPr>
                <a:latin typeface="Museo Sans 300" panose="02000000000000000000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809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latin typeface="Museo Sans 500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4842769"/>
          </a:xfrm>
        </p:spPr>
        <p:txBody>
          <a:bodyPr/>
          <a:lstStyle>
            <a:lvl1pPr algn="l">
              <a:defRPr sz="2400">
                <a:latin typeface="Museo Sans 300" panose="02000000000000000000" pitchFamily="50" charset="0"/>
              </a:defRPr>
            </a:lvl1pPr>
            <a:lvl2pPr algn="l">
              <a:defRPr sz="2100">
                <a:latin typeface="Museo Sans 300" panose="02000000000000000000" pitchFamily="50" charset="0"/>
              </a:defRPr>
            </a:lvl2pPr>
            <a:lvl3pPr algn="l">
              <a:defRPr sz="1800">
                <a:latin typeface="Museo Sans 300" panose="02000000000000000000" pitchFamily="50" charset="0"/>
              </a:defRPr>
            </a:lvl3pPr>
            <a:lvl4pPr algn="l">
              <a:defRPr sz="1500">
                <a:latin typeface="Museo Sans 300" panose="02000000000000000000" pitchFamily="50" charset="0"/>
              </a:defRPr>
            </a:lvl4pPr>
            <a:lvl5pPr algn="l">
              <a:defRPr sz="1500">
                <a:latin typeface="Museo Sans 300" panose="02000000000000000000" pitchFamily="50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24256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806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525" y="396000"/>
            <a:ext cx="3999599" cy="828000"/>
          </a:xfrm>
        </p:spPr>
        <p:txBody>
          <a:bodyPr/>
          <a:lstStyle>
            <a:lvl1pPr>
              <a:defRPr>
                <a:latin typeface="Museo Sans 500" panose="02000000000000000000" pitchFamily="50" charset="0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1524" y="1422400"/>
            <a:ext cx="3999600" cy="3901440"/>
          </a:xfrm>
        </p:spPr>
        <p:txBody>
          <a:bodyPr/>
          <a:lstStyle>
            <a:lvl1pPr algn="l">
              <a:defRPr sz="2000">
                <a:latin typeface="Museo Sans 300" panose="02000000000000000000" pitchFamily="50" charset="0"/>
              </a:defRPr>
            </a:lvl1pPr>
            <a:lvl2pPr algn="l">
              <a:defRPr sz="2000">
                <a:latin typeface="Museo Sans 300" panose="02000000000000000000" pitchFamily="50" charset="0"/>
              </a:defRPr>
            </a:lvl2pPr>
            <a:lvl3pPr algn="l">
              <a:defRPr sz="2000">
                <a:latin typeface="Museo Sans 300" panose="02000000000000000000" pitchFamily="50" charset="0"/>
              </a:defRPr>
            </a:lvl3pPr>
            <a:lvl4pPr algn="l">
              <a:defRPr sz="2000">
                <a:latin typeface="Museo Sans 300" panose="02000000000000000000" pitchFamily="50" charset="0"/>
              </a:defRPr>
            </a:lvl4pPr>
            <a:lvl5pPr algn="l">
              <a:defRPr sz="2000">
                <a:latin typeface="Museo Sans 300" panose="02000000000000000000" pitchFamily="50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 to edit text in bullets</a:t>
            </a:r>
          </a:p>
          <a:p>
            <a:pPr lvl="1"/>
            <a:r>
              <a:rPr lang="en-GB" noProof="0" dirty="0" smtClean="0"/>
              <a:t>Second level text</a:t>
            </a:r>
          </a:p>
          <a:p>
            <a:pPr lvl="2"/>
            <a:r>
              <a:rPr lang="en-GB" noProof="0" dirty="0" smtClean="0"/>
              <a:t>Third level text</a:t>
            </a:r>
          </a:p>
          <a:p>
            <a:pPr lvl="3"/>
            <a:r>
              <a:rPr lang="en-GB" noProof="0" dirty="0" smtClean="0"/>
              <a:t>Forth level text</a:t>
            </a:r>
          </a:p>
          <a:p>
            <a:pPr lvl="4"/>
            <a:r>
              <a:rPr lang="en-GB" noProof="0" dirty="0" smtClean="0"/>
              <a:t>Fifth level text</a:t>
            </a:r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4643999" y="396000"/>
            <a:ext cx="4014000" cy="492784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Click on the icon to </a:t>
            </a:r>
            <a:br>
              <a:rPr lang="en-GB" noProof="0" dirty="0" smtClean="0"/>
            </a:br>
            <a:r>
              <a:rPr lang="en-GB" noProof="0" dirty="0" smtClean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2 Pict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525" y="396000"/>
            <a:ext cx="3999599" cy="828000"/>
          </a:xfrm>
        </p:spPr>
        <p:txBody>
          <a:bodyPr/>
          <a:lstStyle>
            <a:lvl1pPr>
              <a:defRPr>
                <a:latin typeface="Museo Sans 500" panose="02000000000000000000" pitchFamily="50" charset="0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1524" y="1412240"/>
            <a:ext cx="3999600" cy="3896607"/>
          </a:xfrm>
        </p:spPr>
        <p:txBody>
          <a:bodyPr/>
          <a:lstStyle>
            <a:lvl1pPr algn="l">
              <a:defRPr sz="2000">
                <a:latin typeface="Museo Sans 300" panose="02000000000000000000" pitchFamily="50" charset="0"/>
              </a:defRPr>
            </a:lvl1pPr>
            <a:lvl2pPr algn="l">
              <a:defRPr sz="2000">
                <a:latin typeface="Museo Sans 300" panose="02000000000000000000" pitchFamily="50" charset="0"/>
              </a:defRPr>
            </a:lvl2pPr>
            <a:lvl3pPr algn="l">
              <a:defRPr sz="2000">
                <a:latin typeface="Museo Sans 300" panose="02000000000000000000" pitchFamily="50" charset="0"/>
              </a:defRPr>
            </a:lvl3pPr>
            <a:lvl4pPr algn="l">
              <a:defRPr sz="2000">
                <a:latin typeface="Museo Sans 300" panose="02000000000000000000" pitchFamily="50" charset="0"/>
              </a:defRPr>
            </a:lvl4pPr>
            <a:lvl5pPr algn="l">
              <a:defRPr sz="2000">
                <a:latin typeface="Museo Sans 300" panose="02000000000000000000" pitchFamily="50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 to edit text in bullets</a:t>
            </a:r>
          </a:p>
          <a:p>
            <a:pPr lvl="1"/>
            <a:r>
              <a:rPr lang="en-GB" noProof="0" dirty="0" smtClean="0"/>
              <a:t>Second level text</a:t>
            </a:r>
          </a:p>
          <a:p>
            <a:pPr lvl="2"/>
            <a:r>
              <a:rPr lang="en-GB" noProof="0" dirty="0" smtClean="0"/>
              <a:t>Third level text</a:t>
            </a:r>
          </a:p>
          <a:p>
            <a:pPr lvl="3"/>
            <a:r>
              <a:rPr lang="en-GB" noProof="0" dirty="0" smtClean="0"/>
              <a:t>Forth level text</a:t>
            </a:r>
          </a:p>
          <a:p>
            <a:pPr lvl="4"/>
            <a:r>
              <a:rPr lang="en-GB" noProof="0" dirty="0" smtClean="0"/>
              <a:t>Fifth level text</a:t>
            </a:r>
            <a:endParaRPr lang="en-GB" noProof="0" dirty="0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4643999" y="385200"/>
            <a:ext cx="4014000" cy="2430000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Click on the icon to </a:t>
            </a:r>
            <a:br>
              <a:rPr lang="en-GB" noProof="0" smtClean="0"/>
            </a:br>
            <a:r>
              <a:rPr lang="en-GB" noProof="0" smtClean="0"/>
              <a:t>insert a picture</a:t>
            </a:r>
          </a:p>
        </p:txBody>
      </p:sp>
      <p:sp>
        <p:nvSpPr>
          <p:cNvPr id="11" name="Tijdelijke aanduiding voor afbeelding 2"/>
          <p:cNvSpPr>
            <a:spLocks noGrp="1"/>
          </p:cNvSpPr>
          <p:nvPr>
            <p:ph type="pic" idx="14" hasCustomPrompt="1"/>
          </p:nvPr>
        </p:nvSpPr>
        <p:spPr>
          <a:xfrm>
            <a:off x="4643999" y="2975120"/>
            <a:ext cx="4014000" cy="2333727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Click on the icon to </a:t>
            </a:r>
            <a:br>
              <a:rPr lang="en-GB" noProof="0" smtClean="0"/>
            </a:br>
            <a:r>
              <a:rPr lang="en-GB" noProof="0" smtClean="0"/>
              <a:t>insert a picture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491525" y="994298"/>
            <a:ext cx="8172000" cy="4323425"/>
          </a:xfrm>
          <a:solidFill>
            <a:schemeClr val="bg1">
              <a:lumMod val="85000"/>
            </a:schemeClr>
          </a:solidFill>
        </p:spPr>
        <p:txBody>
          <a:bodyPr tIns="180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Click on the icon to </a:t>
            </a:r>
            <a:br>
              <a:rPr lang="en-GB" noProof="0" dirty="0" smtClean="0"/>
            </a:br>
            <a:r>
              <a:rPr lang="en-GB" noProof="0" dirty="0" smtClean="0"/>
              <a:t>insert a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525" y="396000"/>
            <a:ext cx="8172000" cy="360000"/>
          </a:xfrm>
        </p:spPr>
        <p:txBody>
          <a:bodyPr anchor="t" anchorCtr="0"/>
          <a:lstStyle>
            <a:lvl1pPr algn="ctr">
              <a:lnSpc>
                <a:spcPts val="2500"/>
              </a:lnSpc>
              <a:defRPr sz="2000" b="1" baseline="0">
                <a:solidFill>
                  <a:schemeClr val="tx1"/>
                </a:solidFill>
                <a:latin typeface="Museo Sans 500" panose="02000000000000000000" pitchFamily="50" charset="0"/>
              </a:defRPr>
            </a:lvl1pPr>
          </a:lstStyle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8030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Title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721292"/>
            <a:ext cx="7886700" cy="2441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Subtitle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5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Museo Sans 700" panose="02000000000000000000" pitchFamily="50" charset="0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Museo Sans 500" panose="02000000000000000000" pitchFamily="50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43" y="5512584"/>
            <a:ext cx="998307" cy="823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836" y="5577446"/>
            <a:ext cx="2236544" cy="7006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56" y="5443919"/>
            <a:ext cx="737893" cy="99663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8030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Title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721292"/>
            <a:ext cx="7886700" cy="2441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smtClean="0"/>
              <a:t>Subtitle</a:t>
            </a:r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08" y="5606424"/>
            <a:ext cx="1852761" cy="67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71" r:id="rId3"/>
    <p:sldLayoutId id="2147483660" r:id="rId4"/>
    <p:sldLayoutId id="2147483661" r:id="rId5"/>
    <p:sldLayoutId id="2147483657" r:id="rId6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Museo Sans 700" panose="02000000000000000000" pitchFamily="50" charset="0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Museo Sans 500" panose="02000000000000000000" pitchFamily="50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Special Tax Zones </a:t>
            </a:r>
            <a:r>
              <a:rPr lang="nl-NL" dirty="0" err="1" smtClean="0"/>
              <a:t>within</a:t>
            </a:r>
            <a:r>
              <a:rPr lang="nl-NL" dirty="0" smtClean="0"/>
              <a:t> </a:t>
            </a:r>
            <a:br>
              <a:rPr lang="nl-NL" dirty="0" smtClean="0"/>
            </a:br>
            <a:r>
              <a:rPr lang="nl-NL" dirty="0" smtClean="0"/>
              <a:t>a non-</a:t>
            </a:r>
            <a:r>
              <a:rPr lang="nl-NL" dirty="0" err="1" smtClean="0"/>
              <a:t>tax</a:t>
            </a:r>
            <a:r>
              <a:rPr lang="nl-NL" dirty="0" smtClean="0"/>
              <a:t> </a:t>
            </a:r>
            <a:r>
              <a:rPr lang="nl-NL" dirty="0" err="1" smtClean="0"/>
              <a:t>jurisdiction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sz="1600" i="1" dirty="0" smtClean="0"/>
              <a:t>Ms. Ilona van den </a:t>
            </a:r>
            <a:r>
              <a:rPr lang="nl-NL" sz="1600" i="1" dirty="0" err="1" smtClean="0"/>
              <a:t>Eijnde</a:t>
            </a:r>
            <a:r>
              <a:rPr lang="nl-NL" sz="1600" i="1" dirty="0" smtClean="0"/>
              <a:t> LL.M</a:t>
            </a:r>
            <a:br>
              <a:rPr lang="nl-NL" sz="1600" i="1" dirty="0" smtClean="0"/>
            </a:br>
            <a:r>
              <a:rPr lang="nl-NL" sz="1600" i="1" dirty="0" smtClean="0"/>
              <a:t>Erasmus School of </a:t>
            </a:r>
            <a:r>
              <a:rPr lang="nl-NL" sz="1600" i="1" dirty="0" err="1" smtClean="0"/>
              <a:t>Law</a:t>
            </a:r>
            <a:r>
              <a:rPr lang="nl-NL" sz="1600" i="1" dirty="0" smtClean="0"/>
              <a:t/>
            </a:r>
            <a:br>
              <a:rPr lang="nl-NL" sz="1600" i="1" dirty="0" smtClean="0"/>
            </a:br>
            <a:r>
              <a:rPr lang="nl-NL" sz="1600" i="1" dirty="0" smtClean="0"/>
              <a:t/>
            </a:r>
            <a:br>
              <a:rPr lang="nl-NL" sz="1600" i="1" dirty="0" smtClean="0"/>
            </a:br>
            <a:r>
              <a:rPr lang="nl-NL" sz="1600" i="1" dirty="0" smtClean="0"/>
              <a:t>Researcher United </a:t>
            </a:r>
            <a:r>
              <a:rPr lang="nl-NL" sz="1600" i="1" dirty="0" err="1" smtClean="0"/>
              <a:t>Arab</a:t>
            </a:r>
            <a:r>
              <a:rPr lang="nl-NL" sz="1600" i="1" dirty="0" smtClean="0"/>
              <a:t> </a:t>
            </a:r>
            <a:r>
              <a:rPr lang="nl-NL" sz="1600" i="1" dirty="0" err="1" smtClean="0"/>
              <a:t>Emirates</a:t>
            </a:r>
            <a:endParaRPr lang="nl-NL" sz="1600" i="1" dirty="0"/>
          </a:p>
        </p:txBody>
      </p:sp>
    </p:spTree>
    <p:extLst>
      <p:ext uri="{BB962C8B-B14F-4D97-AF65-F5344CB8AC3E}">
        <p14:creationId xmlns:p14="http://schemas.microsoft.com/office/powerpoint/2010/main" val="300720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014819"/>
              </p:ext>
            </p:extLst>
          </p:nvPr>
        </p:nvGraphicFramePr>
        <p:xfrm>
          <a:off x="628650" y="1828800"/>
          <a:ext cx="7886701" cy="3337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8534"/>
                <a:gridCol w="1987296"/>
                <a:gridCol w="1645920"/>
                <a:gridCol w="1504951"/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United </a:t>
                      </a:r>
                      <a:r>
                        <a:rPr lang="nl-NL" dirty="0" err="1" smtClean="0"/>
                        <a:t>Arab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Emirates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Netherlands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USA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baseline="0" dirty="0" err="1" smtClean="0"/>
                        <a:t>Ease</a:t>
                      </a:r>
                      <a:r>
                        <a:rPr lang="nl-NL" baseline="0" dirty="0" smtClean="0"/>
                        <a:t> of </a:t>
                      </a:r>
                      <a:r>
                        <a:rPr lang="nl-NL" baseline="0" dirty="0" err="1" smtClean="0"/>
                        <a:t>doing</a:t>
                      </a:r>
                      <a:r>
                        <a:rPr lang="nl-NL" baseline="0" dirty="0" smtClean="0"/>
                        <a:t> business ranking*</a:t>
                      </a:r>
                      <a:endParaRPr lang="nl-N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</a:t>
                      </a:r>
                      <a:r>
                        <a:rPr lang="nl-NL" baseline="0" dirty="0" smtClean="0"/>
                        <a:t> 26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28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8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Ease</a:t>
                      </a:r>
                      <a:r>
                        <a:rPr lang="nl-NL" baseline="0" dirty="0" smtClean="0"/>
                        <a:t> of </a:t>
                      </a:r>
                      <a:r>
                        <a:rPr lang="nl-NL" baseline="0" dirty="0" err="1" smtClean="0"/>
                        <a:t>starting</a:t>
                      </a:r>
                      <a:r>
                        <a:rPr lang="nl-NL" baseline="0" dirty="0" smtClean="0"/>
                        <a:t> business*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53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22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51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Trading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across</a:t>
                      </a:r>
                      <a:r>
                        <a:rPr lang="nl-NL" baseline="0" dirty="0" smtClean="0"/>
                        <a:t> borders*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</a:t>
                      </a:r>
                      <a:r>
                        <a:rPr lang="nl-NL" baseline="0" dirty="0" smtClean="0"/>
                        <a:t> 85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</a:t>
                      </a:r>
                      <a:r>
                        <a:rPr lang="nl-NL" baseline="0" dirty="0" smtClean="0"/>
                        <a:t>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36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 smtClean="0"/>
                        <a:t>Paying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Taxes</a:t>
                      </a:r>
                      <a:r>
                        <a:rPr lang="nl-NL" baseline="0" dirty="0" smtClean="0"/>
                        <a:t>*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20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# 35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   Corporate </a:t>
                      </a:r>
                      <a:r>
                        <a:rPr lang="nl-NL" dirty="0" err="1" smtClean="0"/>
                        <a:t>income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tax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rate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0%**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20 - 25%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15 - 35%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   Personal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income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tax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rate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0%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36,55</a:t>
                      </a:r>
                      <a:r>
                        <a:rPr lang="nl-NL" baseline="0" dirty="0" smtClean="0"/>
                        <a:t> - 52%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10 - 39,6%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   Value </a:t>
                      </a:r>
                      <a:r>
                        <a:rPr lang="nl-NL" dirty="0" err="1" smtClean="0"/>
                        <a:t>added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tax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baseline="0" dirty="0" err="1" smtClean="0"/>
                        <a:t>rate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5% (2018)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6 / 21%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0 - 7,5%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   </a:t>
                      </a:r>
                      <a:r>
                        <a:rPr lang="nl-NL" dirty="0" err="1" smtClean="0"/>
                        <a:t>Customs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duty</a:t>
                      </a:r>
                      <a:r>
                        <a:rPr lang="nl-NL" dirty="0" smtClean="0"/>
                        <a:t> </a:t>
                      </a:r>
                      <a:r>
                        <a:rPr lang="nl-NL" dirty="0" err="1" smtClean="0"/>
                        <a:t>rate</a:t>
                      </a:r>
                      <a:r>
                        <a:rPr lang="nl-NL" dirty="0" smtClean="0"/>
                        <a:t> (MFN av.)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4,7%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4,8% (EU)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3,5%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Non-</a:t>
            </a:r>
            <a:r>
              <a:rPr lang="nl-NL" dirty="0" err="1" smtClean="0"/>
              <a:t>tax</a:t>
            </a:r>
            <a:r>
              <a:rPr lang="nl-NL" dirty="0" smtClean="0"/>
              <a:t> </a:t>
            </a:r>
            <a:r>
              <a:rPr lang="nl-NL" dirty="0" err="1" smtClean="0"/>
              <a:t>jurisdiction</a:t>
            </a:r>
            <a:r>
              <a:rPr lang="nl-NL" dirty="0" smtClean="0"/>
              <a:t>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51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Main</a:t>
            </a:r>
            <a:r>
              <a:rPr lang="nl-NL" dirty="0" smtClean="0"/>
              <a:t> goals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UAE Free (Trade) Zones</a:t>
            </a:r>
            <a:endParaRPr lang="nl-NL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955608"/>
            <a:ext cx="3886200" cy="234791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1908249"/>
            <a:ext cx="3886200" cy="2361988"/>
          </a:xfrm>
        </p:spPr>
      </p:pic>
      <p:sp>
        <p:nvSpPr>
          <p:cNvPr id="7" name="TextBox 6"/>
          <p:cNvSpPr txBox="1"/>
          <p:nvPr/>
        </p:nvSpPr>
        <p:spPr>
          <a:xfrm>
            <a:off x="628650" y="210343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i="1" dirty="0" err="1" smtClean="0"/>
              <a:t>Customs</a:t>
            </a:r>
            <a:r>
              <a:rPr lang="nl-NL" sz="2400" b="1" i="1" dirty="0" smtClean="0"/>
              <a:t> </a:t>
            </a:r>
            <a:r>
              <a:rPr lang="nl-NL" sz="2400" b="1" i="1" dirty="0" err="1" smtClean="0"/>
              <a:t>bonded</a:t>
            </a:r>
            <a:r>
              <a:rPr lang="nl-NL" sz="2400" b="1" i="1" dirty="0" smtClean="0"/>
              <a:t> storage</a:t>
            </a:r>
          </a:p>
          <a:p>
            <a:pPr algn="ctr"/>
            <a:r>
              <a:rPr lang="nl-NL" sz="2400" b="1" i="1" dirty="0"/>
              <a:t>&amp;</a:t>
            </a:r>
            <a:r>
              <a:rPr lang="nl-NL" sz="2400" b="1" i="1" dirty="0" smtClean="0"/>
              <a:t> VAT </a:t>
            </a:r>
            <a:r>
              <a:rPr lang="nl-NL" sz="2400" b="1" i="1" dirty="0" err="1" smtClean="0"/>
              <a:t>deferral</a:t>
            </a:r>
            <a:r>
              <a:rPr lang="nl-NL" sz="2400" b="1" i="1" dirty="0" smtClean="0"/>
              <a:t> (2018)</a:t>
            </a:r>
            <a:endParaRPr lang="nl-NL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591812" y="4305283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i="1" dirty="0" smtClean="0"/>
              <a:t>100% </a:t>
            </a:r>
            <a:r>
              <a:rPr lang="nl-NL" sz="2400" b="1" i="1" dirty="0" err="1" smtClean="0"/>
              <a:t>foreign</a:t>
            </a:r>
            <a:r>
              <a:rPr lang="nl-NL" sz="2400" b="1" i="1" dirty="0" smtClean="0"/>
              <a:t> </a:t>
            </a:r>
            <a:r>
              <a:rPr lang="nl-NL" sz="2400" b="1" i="1" dirty="0" err="1" smtClean="0"/>
              <a:t>ownership</a:t>
            </a:r>
            <a:endParaRPr lang="nl-NL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20466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UAE Free Trade Zones</a:t>
            </a:r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10 out of 40 are “</a:t>
            </a:r>
            <a:r>
              <a:rPr lang="nl-NL" dirty="0" err="1" smtClean="0">
                <a:latin typeface="Arial Narrow" panose="020B0606020202030204" pitchFamily="34" charset="0"/>
              </a:rPr>
              <a:t>bonded</a:t>
            </a:r>
            <a:r>
              <a:rPr lang="nl-NL" dirty="0" smtClean="0">
                <a:latin typeface="Arial Narrow" panose="020B0606020202030204" pitchFamily="34" charset="0"/>
              </a:rPr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Largest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hosts</a:t>
            </a:r>
            <a:r>
              <a:rPr lang="nl-NL" dirty="0" smtClean="0">
                <a:latin typeface="Arial Narrow" panose="020B0606020202030204" pitchFamily="34" charset="0"/>
              </a:rPr>
              <a:t> 9,000+ companies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Most </a:t>
            </a:r>
            <a:r>
              <a:rPr lang="nl-NL" dirty="0" err="1" smtClean="0">
                <a:latin typeface="Arial Narrow" panose="020B0606020202030204" pitchFamily="34" charset="0"/>
              </a:rPr>
              <a:t>near</a:t>
            </a:r>
            <a:r>
              <a:rPr lang="nl-NL" dirty="0" smtClean="0">
                <a:latin typeface="Arial Narrow" panose="020B0606020202030204" pitchFamily="34" charset="0"/>
              </a:rPr>
              <a:t> air/</a:t>
            </a:r>
            <a:r>
              <a:rPr lang="nl-NL" dirty="0" err="1" smtClean="0">
                <a:latin typeface="Arial Narrow" panose="020B0606020202030204" pitchFamily="34" charset="0"/>
              </a:rPr>
              <a:t>seaports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Most </a:t>
            </a:r>
            <a:r>
              <a:rPr lang="nl-NL" dirty="0" err="1" smtClean="0">
                <a:latin typeface="Arial Narrow" panose="020B0606020202030204" pitchFamily="34" charset="0"/>
              </a:rPr>
              <a:t>allow</a:t>
            </a:r>
            <a:r>
              <a:rPr lang="nl-NL" dirty="0" smtClean="0">
                <a:latin typeface="Arial Narrow" panose="020B0606020202030204" pitchFamily="34" charset="0"/>
              </a:rPr>
              <a:t> &amp; </a:t>
            </a:r>
            <a:r>
              <a:rPr lang="nl-NL" dirty="0" err="1" smtClean="0">
                <a:latin typeface="Arial Narrow" panose="020B0606020202030204" pitchFamily="34" charset="0"/>
              </a:rPr>
              <a:t>facilitate</a:t>
            </a:r>
            <a:r>
              <a:rPr lang="nl-NL" dirty="0" smtClean="0">
                <a:latin typeface="Arial Narrow" panose="020B0606020202030204" pitchFamily="34" charset="0"/>
              </a:rPr>
              <a:t> manufacturing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Stringent </a:t>
            </a:r>
            <a:r>
              <a:rPr lang="nl-NL" dirty="0" err="1" smtClean="0">
                <a:latin typeface="Arial Narrow" panose="020B0606020202030204" pitchFamily="34" charset="0"/>
              </a:rPr>
              <a:t>administrative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requirements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Physical</a:t>
            </a:r>
            <a:r>
              <a:rPr lang="nl-NL" dirty="0" smtClean="0">
                <a:latin typeface="Arial Narrow" panose="020B0606020202030204" pitchFamily="34" charset="0"/>
              </a:rPr>
              <a:t> &amp; </a:t>
            </a:r>
            <a:r>
              <a:rPr lang="nl-NL" dirty="0" err="1" smtClean="0">
                <a:latin typeface="Arial Narrow" panose="020B0606020202030204" pitchFamily="34" charset="0"/>
              </a:rPr>
              <a:t>controlled</a:t>
            </a:r>
            <a:r>
              <a:rPr lang="nl-NL" dirty="0" smtClean="0">
                <a:latin typeface="Arial Narrow" panose="020B0606020202030204" pitchFamily="34" charset="0"/>
              </a:rPr>
              <a:t> gates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No direct </a:t>
            </a:r>
            <a:r>
              <a:rPr lang="nl-NL" dirty="0" err="1" smtClean="0">
                <a:latin typeface="Arial Narrow" panose="020B0606020202030204" pitchFamily="34" charset="0"/>
              </a:rPr>
              <a:t>mainland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trading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allowed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“</a:t>
            </a:r>
            <a:r>
              <a:rPr lang="nl-NL" dirty="0" err="1" smtClean="0">
                <a:latin typeface="Arial Narrow" panose="020B0606020202030204" pitchFamily="34" charset="0"/>
              </a:rPr>
              <a:t>Hybrid</a:t>
            </a:r>
            <a:r>
              <a:rPr lang="nl-NL" dirty="0" smtClean="0">
                <a:latin typeface="Arial Narrow" panose="020B0606020202030204" pitchFamily="34" charset="0"/>
              </a:rPr>
              <a:t>” zones </a:t>
            </a:r>
            <a:r>
              <a:rPr lang="nl-NL" dirty="0" err="1" smtClean="0">
                <a:latin typeface="Arial Narrow" panose="020B0606020202030204" pitchFamily="34" charset="0"/>
              </a:rPr>
              <a:t>under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construction</a:t>
            </a:r>
            <a:r>
              <a:rPr lang="nl-NL" dirty="0" smtClean="0">
                <a:latin typeface="Arial Narrow" panose="020B0606020202030204" pitchFamily="34" charset="0"/>
              </a:rPr>
              <a:t> (Dubai Design District)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latin typeface="Arial Narrow" panose="020B0606020202030204" pitchFamily="34" charset="0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5" b="4095"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6" b="6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181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UAE Free Zones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30 </a:t>
            </a:r>
            <a:r>
              <a:rPr lang="nl-NL" dirty="0">
                <a:latin typeface="Arial Narrow" panose="020B0606020202030204" pitchFamily="34" charset="0"/>
              </a:rPr>
              <a:t>out of 40 are </a:t>
            </a:r>
            <a:r>
              <a:rPr lang="nl-NL" dirty="0" err="1" smtClean="0">
                <a:latin typeface="Arial Narrow" panose="020B0606020202030204" pitchFamily="34" charset="0"/>
              </a:rPr>
              <a:t>not</a:t>
            </a:r>
            <a:r>
              <a:rPr lang="nl-NL" dirty="0" smtClean="0">
                <a:latin typeface="Arial Narrow" panose="020B0606020202030204" pitchFamily="34" charset="0"/>
              </a:rPr>
              <a:t> “</a:t>
            </a:r>
            <a:r>
              <a:rPr lang="nl-NL" dirty="0" err="1" smtClean="0">
                <a:latin typeface="Arial Narrow" panose="020B0606020202030204" pitchFamily="34" charset="0"/>
              </a:rPr>
              <a:t>bonded</a:t>
            </a:r>
            <a:r>
              <a:rPr lang="nl-NL" dirty="0">
                <a:latin typeface="Arial Narrow" panose="020B0606020202030204" pitchFamily="34" charset="0"/>
              </a:rPr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Mostly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industrial</a:t>
            </a:r>
            <a:r>
              <a:rPr lang="nl-NL" dirty="0" smtClean="0">
                <a:latin typeface="Arial Narrow" panose="020B0606020202030204" pitchFamily="34" charset="0"/>
              </a:rPr>
              <a:t> &amp; commercial (</a:t>
            </a:r>
            <a:r>
              <a:rPr lang="nl-NL" dirty="0" err="1" smtClean="0">
                <a:latin typeface="Arial Narrow" panose="020B0606020202030204" pitchFamily="34" charset="0"/>
              </a:rPr>
              <a:t>including</a:t>
            </a:r>
            <a:r>
              <a:rPr lang="nl-NL" dirty="0" smtClean="0">
                <a:latin typeface="Arial Narrow" panose="020B0606020202030204" pitchFamily="34" charset="0"/>
              </a:rPr>
              <a:t> financial/commodity)</a:t>
            </a:r>
            <a:endParaRPr lang="nl-NL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Themed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facilities</a:t>
            </a:r>
            <a:r>
              <a:rPr lang="nl-NL" dirty="0" smtClean="0">
                <a:latin typeface="Arial Narrow" panose="020B0606020202030204" pitchFamily="34" charset="0"/>
              </a:rPr>
              <a:t>/</a:t>
            </a:r>
            <a:r>
              <a:rPr lang="nl-NL" dirty="0" err="1" smtClean="0">
                <a:latin typeface="Arial Narrow" panose="020B0606020202030204" pitchFamily="34" charset="0"/>
              </a:rPr>
              <a:t>licensing</a:t>
            </a:r>
            <a:r>
              <a:rPr lang="nl-NL" dirty="0" smtClean="0">
                <a:latin typeface="Arial Narrow" panose="020B0606020202030204" pitchFamily="34" charset="0"/>
              </a:rPr>
              <a:t>:	</a:t>
            </a: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Gold &amp; </a:t>
            </a:r>
            <a:r>
              <a:rPr lang="nl-NL" dirty="0" err="1" smtClean="0">
                <a:latin typeface="Arial Narrow" panose="020B0606020202030204" pitchFamily="34" charset="0"/>
              </a:rPr>
              <a:t>Diamond</a:t>
            </a:r>
            <a:r>
              <a:rPr lang="nl-NL" dirty="0" smtClean="0">
                <a:latin typeface="Arial Narrow" panose="020B0606020202030204" pitchFamily="34" charset="0"/>
              </a:rPr>
              <a:t> Park</a:t>
            </a: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Commodity Centre</a:t>
            </a: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Media/Internet City</a:t>
            </a: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International Finance Centre</a:t>
            </a:r>
            <a:endParaRPr lang="nl-NL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Minimal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administrative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requirements</a:t>
            </a:r>
            <a:endParaRPr lang="nl-NL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No </a:t>
            </a:r>
            <a:r>
              <a:rPr lang="nl-NL" dirty="0" err="1" smtClean="0">
                <a:latin typeface="Arial Narrow" panose="020B0606020202030204" pitchFamily="34" charset="0"/>
              </a:rPr>
              <a:t>physical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>
                <a:latin typeface="Arial Narrow" panose="020B0606020202030204" pitchFamily="34" charset="0"/>
              </a:rPr>
              <a:t>&amp; </a:t>
            </a:r>
            <a:r>
              <a:rPr lang="nl-NL" dirty="0" err="1">
                <a:latin typeface="Arial Narrow" panose="020B0606020202030204" pitchFamily="34" charset="0"/>
              </a:rPr>
              <a:t>controlled</a:t>
            </a:r>
            <a:r>
              <a:rPr lang="nl-NL" dirty="0">
                <a:latin typeface="Arial Narrow" panose="020B0606020202030204" pitchFamily="34" charset="0"/>
              </a:rPr>
              <a:t> gates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rial Narrow" panose="020B0606020202030204" pitchFamily="34" charset="0"/>
              </a:rPr>
              <a:t>No direct </a:t>
            </a:r>
            <a:r>
              <a:rPr lang="nl-NL" dirty="0" err="1">
                <a:latin typeface="Arial Narrow" panose="020B0606020202030204" pitchFamily="34" charset="0"/>
              </a:rPr>
              <a:t>mainland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trading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allowed</a:t>
            </a:r>
            <a:endParaRPr lang="nl-NL" dirty="0">
              <a:latin typeface="Arial Narrow" panose="020B0606020202030204" pitchFamily="34" charset="0"/>
            </a:endParaRPr>
          </a:p>
          <a:p>
            <a:endParaRPr lang="nl-NL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 b="60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634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Identified</a:t>
            </a:r>
            <a:r>
              <a:rPr lang="nl-NL" dirty="0" smtClean="0"/>
              <a:t> “trends”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91524" y="1412241"/>
            <a:ext cx="3999600" cy="39065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Significant STZ </a:t>
            </a:r>
            <a:r>
              <a:rPr lang="nl-NL" dirty="0" err="1" smtClean="0">
                <a:latin typeface="Arial Narrow" panose="020B0606020202030204" pitchFamily="34" charset="0"/>
              </a:rPr>
              <a:t>presence</a:t>
            </a:r>
            <a:r>
              <a:rPr lang="nl-NL" dirty="0" smtClean="0">
                <a:latin typeface="Arial Narrow" panose="020B0606020202030204" pitchFamily="34" charset="0"/>
              </a:rPr>
              <a:t> (10%)</a:t>
            </a:r>
          </a:p>
          <a:p>
            <a:pPr marL="857250" lvl="1" indent="-342900"/>
            <a:r>
              <a:rPr lang="nl-NL" dirty="0" err="1" smtClean="0">
                <a:latin typeface="Arial Narrow" panose="020B0606020202030204" pitchFamily="34" charset="0"/>
              </a:rPr>
              <a:t>Only</a:t>
            </a:r>
            <a:r>
              <a:rPr lang="nl-NL" dirty="0" smtClean="0">
                <a:latin typeface="Arial Narrow" panose="020B0606020202030204" pitchFamily="34" charset="0"/>
              </a:rPr>
              <a:t> 5 </a:t>
            </a:r>
            <a:r>
              <a:rPr lang="nl-NL" dirty="0" err="1" smtClean="0">
                <a:latin typeface="Arial Narrow" panose="020B0606020202030204" pitchFamily="34" charset="0"/>
              </a:rPr>
              <a:t>customs</a:t>
            </a:r>
            <a:r>
              <a:rPr lang="nl-NL" dirty="0" smtClean="0">
                <a:latin typeface="Arial Narrow" panose="020B0606020202030204" pitchFamily="34" charset="0"/>
              </a:rPr>
              <a:t> warehouse </a:t>
            </a:r>
            <a:r>
              <a:rPr lang="nl-NL" dirty="0" err="1" smtClean="0">
                <a:latin typeface="Arial Narrow" panose="020B0606020202030204" pitchFamily="34" charset="0"/>
              </a:rPr>
              <a:t>licensees</a:t>
            </a:r>
            <a:r>
              <a:rPr lang="nl-NL" dirty="0" smtClean="0">
                <a:latin typeface="Arial Narrow" panose="020B0606020202030204" pitchFamily="34" charset="0"/>
              </a:rPr>
              <a:t> in UAE </a:t>
            </a:r>
            <a:r>
              <a:rPr lang="nl-NL" dirty="0" err="1" smtClean="0">
                <a:latin typeface="Arial Narrow" panose="020B0606020202030204" pitchFamily="34" charset="0"/>
              </a:rPr>
              <a:t>mainland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smtClean="0">
                <a:latin typeface="Arial Narrow" panose="020B0606020202030204" pitchFamily="34" charset="0"/>
              </a:rPr>
              <a:t>Significant STZ </a:t>
            </a:r>
            <a:r>
              <a:rPr lang="nl-NL" dirty="0" err="1" smtClean="0">
                <a:latin typeface="Arial Narrow" panose="020B0606020202030204" pitchFamily="34" charset="0"/>
              </a:rPr>
              <a:t>economic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activities</a:t>
            </a:r>
            <a:r>
              <a:rPr lang="nl-NL" dirty="0" smtClean="0">
                <a:latin typeface="Arial Narrow" panose="020B0606020202030204" pitchFamily="34" charset="0"/>
              </a:rPr>
              <a:t> (33% GDP)</a:t>
            </a:r>
            <a:endParaRPr lang="nl-NL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Mainly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attracts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those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that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cannot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operate</a:t>
            </a:r>
            <a:r>
              <a:rPr lang="nl-NL" dirty="0" smtClean="0">
                <a:latin typeface="Arial Narrow" panose="020B0606020202030204" pitchFamily="34" charset="0"/>
              </a:rPr>
              <a:t> in </a:t>
            </a:r>
            <a:r>
              <a:rPr lang="nl-NL" dirty="0" err="1" smtClean="0">
                <a:latin typeface="Arial Narrow" panose="020B0606020202030204" pitchFamily="34" charset="0"/>
              </a:rPr>
              <a:t>the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mainland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under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similar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conditions</a:t>
            </a:r>
            <a:r>
              <a:rPr lang="nl-NL" dirty="0" smtClean="0">
                <a:latin typeface="Arial Narrow" panose="020B0606020202030204" pitchFamily="34" charset="0"/>
              </a:rPr>
              <a:t>:</a:t>
            </a:r>
          </a:p>
          <a:p>
            <a:pPr marL="857250" lvl="1" indent="-342900"/>
            <a:r>
              <a:rPr lang="nl-NL" dirty="0" err="1" smtClean="0">
                <a:latin typeface="Arial Narrow" panose="020B0606020202030204" pitchFamily="34" charset="0"/>
              </a:rPr>
              <a:t>Expatriate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investors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Banks &amp; Financial </a:t>
            </a:r>
            <a:r>
              <a:rPr lang="nl-NL" dirty="0" err="1" smtClean="0">
                <a:latin typeface="Arial Narrow" panose="020B0606020202030204" pitchFamily="34" charset="0"/>
              </a:rPr>
              <a:t>institutions</a:t>
            </a:r>
            <a:endParaRPr lang="nl-NL" dirty="0" smtClean="0">
              <a:latin typeface="Arial Narrow" panose="020B0606020202030204" pitchFamily="34" charset="0"/>
            </a:endParaRPr>
          </a:p>
          <a:p>
            <a:pPr marL="857250" lvl="1" indent="-342900"/>
            <a:r>
              <a:rPr lang="nl-NL" dirty="0" smtClean="0">
                <a:latin typeface="Arial Narrow" panose="020B0606020202030204" pitchFamily="34" charset="0"/>
              </a:rPr>
              <a:t>International </a:t>
            </a:r>
            <a:r>
              <a:rPr lang="nl-NL" dirty="0" err="1" smtClean="0">
                <a:latin typeface="Arial Narrow" panose="020B0606020202030204" pitchFamily="34" charset="0"/>
              </a:rPr>
              <a:t>traders</a:t>
            </a:r>
            <a:r>
              <a:rPr lang="nl-NL" dirty="0" smtClean="0">
                <a:latin typeface="Arial Narrow" panose="020B0606020202030204" pitchFamily="34" charset="0"/>
              </a:rPr>
              <a:t> (hub)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 smtClean="0">
                <a:latin typeface="Arial Narrow" panose="020B0606020202030204" pitchFamily="34" charset="0"/>
              </a:rPr>
              <a:t>Challenges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ahead</a:t>
            </a:r>
            <a:r>
              <a:rPr lang="nl-NL" dirty="0" smtClean="0">
                <a:latin typeface="Arial Narrow" panose="020B0606020202030204" pitchFamily="34" charset="0"/>
              </a:rPr>
              <a:t>: VAT &amp; </a:t>
            </a:r>
            <a:r>
              <a:rPr lang="nl-NL" dirty="0" err="1" smtClean="0">
                <a:latin typeface="Arial Narrow" panose="020B0606020202030204" pitchFamily="34" charset="0"/>
              </a:rPr>
              <a:t>other</a:t>
            </a:r>
            <a:r>
              <a:rPr lang="nl-NL" dirty="0" smtClean="0">
                <a:latin typeface="Arial Narrow" panose="020B0606020202030204" pitchFamily="34" charset="0"/>
              </a:rPr>
              <a:t> </a:t>
            </a:r>
            <a:r>
              <a:rPr lang="nl-NL" dirty="0" err="1" smtClean="0">
                <a:latin typeface="Arial Narrow" panose="020B0606020202030204" pitchFamily="34" charset="0"/>
              </a:rPr>
              <a:t>taxes</a:t>
            </a:r>
            <a:endParaRPr lang="nl-NL" dirty="0">
              <a:latin typeface="Arial Narrow" panose="020B0606020202030204" pitchFamily="34" charset="0"/>
            </a:endParaRPr>
          </a:p>
          <a:p>
            <a:endParaRPr lang="nl-NL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" r="997"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" b="2685"/>
          <a:stretch>
            <a:fillRect/>
          </a:stretch>
        </p:blipFill>
        <p:spPr>
          <a:xfrm>
            <a:off x="4643438" y="2974975"/>
            <a:ext cx="4014787" cy="2343150"/>
          </a:xfrm>
        </p:spPr>
      </p:pic>
    </p:spTree>
    <p:extLst>
      <p:ext uri="{BB962C8B-B14F-4D97-AF65-F5344CB8AC3E}">
        <p14:creationId xmlns:p14="http://schemas.microsoft.com/office/powerpoint/2010/main" val="27664229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useo Sans 500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useo Sans 500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</TotalTime>
  <Words>272</Words>
  <Application>Microsoft Office PowerPoint</Application>
  <PresentationFormat>On-screen Show (4:3)</PresentationFormat>
  <Paragraphs>71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Calibri</vt:lpstr>
      <vt:lpstr>Museo Sans 300</vt:lpstr>
      <vt:lpstr>Museo Sans 500</vt:lpstr>
      <vt:lpstr>Museo Sans 700</vt:lpstr>
      <vt:lpstr>Museo Sans 700 (Headings)</vt:lpstr>
      <vt:lpstr>1_Office Theme</vt:lpstr>
      <vt:lpstr>Office Theme</vt:lpstr>
      <vt:lpstr>Special Tax Zones within  a non-tax jurisdiction  Ms. Ilona van den Eijnde LL.M Erasmus School of Law  Researcher United Arab Emirates</vt:lpstr>
      <vt:lpstr>Non-tax jurisdiction?</vt:lpstr>
      <vt:lpstr>Main goals to use UAE Free (Trade) Zones</vt:lpstr>
      <vt:lpstr>UAE Free Trade Zones</vt:lpstr>
      <vt:lpstr>UAE Free Zones</vt:lpstr>
      <vt:lpstr>Identified “trends”</vt:lpstr>
    </vt:vector>
  </TitlesOfParts>
  <Company>EUR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A.W. Tammes</dc:creator>
  <dc:description>ESL presentation_x000d_Version 3.0 - June 2015_x000d_Design: Fabrique_x000d_Template: Ton Persoon</dc:description>
  <cp:lastModifiedBy>Ilona van den Eijnde</cp:lastModifiedBy>
  <cp:revision>41</cp:revision>
  <dcterms:created xsi:type="dcterms:W3CDTF">2017-02-20T10:13:39Z</dcterms:created>
  <dcterms:modified xsi:type="dcterms:W3CDTF">2017-03-25T15:37:26Z</dcterms:modified>
</cp:coreProperties>
</file>