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256" r:id="rId2"/>
    <p:sldId id="258" r:id="rId3"/>
    <p:sldId id="260" r:id="rId4"/>
    <p:sldId id="269" r:id="rId5"/>
    <p:sldId id="271" r:id="rId6"/>
    <p:sldId id="274" r:id="rId7"/>
    <p:sldId id="272" r:id="rId8"/>
    <p:sldId id="288" r:id="rId9"/>
    <p:sldId id="273" r:id="rId10"/>
    <p:sldId id="277" r:id="rId11"/>
    <p:sldId id="276" r:id="rId12"/>
    <p:sldId id="289" r:id="rId13"/>
    <p:sldId id="279" r:id="rId14"/>
    <p:sldId id="281" r:id="rId15"/>
    <p:sldId id="278" r:id="rId16"/>
    <p:sldId id="275" r:id="rId17"/>
    <p:sldId id="282" r:id="rId18"/>
    <p:sldId id="283" r:id="rId19"/>
    <p:sldId id="284" r:id="rId20"/>
    <p:sldId id="286" r:id="rId21"/>
    <p:sldId id="291" r:id="rId22"/>
    <p:sldId id="292" r:id="rId23"/>
    <p:sldId id="293" r:id="rId24"/>
    <p:sldId id="290" r:id="rId25"/>
    <p:sldId id="294" r:id="rId26"/>
    <p:sldId id="296" r:id="rId27"/>
    <p:sldId id="297" r:id="rId28"/>
    <p:sldId id="298" r:id="rId29"/>
    <p:sldId id="300" r:id="rId30"/>
    <p:sldId id="287" r:id="rId31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04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9" autoAdjust="0"/>
    <p:restoredTop sz="86398" autoAdjust="0"/>
  </p:normalViewPr>
  <p:slideViewPr>
    <p:cSldViewPr snapToGrid="0" snapToObjects="1">
      <p:cViewPr varScale="1">
        <p:scale>
          <a:sx n="66" d="100"/>
          <a:sy n="66" d="100"/>
        </p:scale>
        <p:origin x="128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E88427-736F-48E5-AB0B-6B2DE6C7E3F9}" type="datetimeFigureOut">
              <a:rPr lang="en-GB" smtClean="0"/>
              <a:pPr/>
              <a:t>21/02/2018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2BB00A-71ED-40C6-A1CF-164C43AE5CE4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2473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BB00A-71ED-40C6-A1CF-164C43AE5CE4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395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91525" y="1335600"/>
            <a:ext cx="5941025" cy="1512000"/>
          </a:xfrm>
        </p:spPr>
        <p:txBody>
          <a:bodyPr/>
          <a:lstStyle>
            <a:lvl1pPr>
              <a:lnSpc>
                <a:spcPts val="6000"/>
              </a:lnSpc>
              <a:defRPr sz="7000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edit title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491525" y="2966400"/>
            <a:ext cx="5941025" cy="1080000"/>
          </a:xfrm>
        </p:spPr>
        <p:txBody>
          <a:bodyPr/>
          <a:lstStyle>
            <a:lvl1pPr marL="0" indent="0" algn="l">
              <a:buNone/>
              <a:defRPr b="0" i="0">
                <a:solidFill>
                  <a:srgbClr val="FFFFFF"/>
                </a:solidFill>
                <a:latin typeface="Museo Sans 100"/>
                <a:cs typeface="Museo Sans 10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Click to edit subtitle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973AC-957D-C346-BA56-D82065FA2AEB}" type="datetimeFigureOut">
              <a:rPr lang="en-GB" noProof="0" smtClean="0"/>
              <a:pPr/>
              <a:t>21/02/2018</a:t>
            </a:fld>
            <a:endParaRPr lang="en-GB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6BC05E-DB9A-EB4A-A776-575FA40369A3}" type="slidenum">
              <a:rPr lang="en-GB" noProof="0" smtClean="0"/>
              <a:pPr/>
              <a:t>‹nr.›</a:t>
            </a:fld>
            <a:endParaRPr lang="en-GB" noProof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idx="1" hasCustomPrompt="1"/>
          </p:nvPr>
        </p:nvSpPr>
        <p:spPr>
          <a:xfrm>
            <a:off x="491525" y="900000"/>
            <a:ext cx="8172000" cy="4618150"/>
          </a:xfrm>
          <a:solidFill>
            <a:schemeClr val="bg1">
              <a:lumMod val="85000"/>
            </a:schemeClr>
          </a:solidFill>
        </p:spPr>
        <p:txBody>
          <a:bodyPr tIns="180000"/>
          <a:lstStyle>
            <a:lvl1pPr marL="0" indent="0" algn="ctr">
              <a:buNone/>
              <a:defRPr sz="160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/>
              <a:t>Click on the icon to </a:t>
            </a:r>
            <a:br>
              <a:rPr lang="en-GB" noProof="0" dirty="0"/>
            </a:br>
            <a:r>
              <a:rPr lang="en-GB" noProof="0" dirty="0"/>
              <a:t>insert a picture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91525" y="396000"/>
            <a:ext cx="8172000" cy="360000"/>
          </a:xfrm>
        </p:spPr>
        <p:txBody>
          <a:bodyPr anchor="t" anchorCtr="0"/>
          <a:lstStyle>
            <a:lvl1pPr algn="l">
              <a:lnSpc>
                <a:spcPts val="2500"/>
              </a:lnSpc>
              <a:defRPr sz="2000" b="1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noProof="0" dirty="0"/>
              <a:t>Click to edit title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973AC-957D-C346-BA56-D82065FA2AEB}" type="datetimeFigureOut">
              <a:rPr lang="en-GB" noProof="0" smtClean="0"/>
              <a:pPr/>
              <a:t>21/02/2018</a:t>
            </a:fld>
            <a:endParaRPr lang="en-GB" noProof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6BC05E-DB9A-EB4A-A776-575FA40369A3}" type="slidenum">
              <a:rPr lang="en-GB" noProof="0" smtClean="0"/>
              <a:pPr/>
              <a:t>‹nr.›</a:t>
            </a:fld>
            <a:endParaRPr lang="en-GB" noProof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noProof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Pictu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91525" y="1335600"/>
            <a:ext cx="5580000" cy="1512000"/>
          </a:xfrm>
        </p:spPr>
        <p:txBody>
          <a:bodyPr/>
          <a:lstStyle>
            <a:lvl1pPr>
              <a:lnSpc>
                <a:spcPts val="6000"/>
              </a:lnSpc>
              <a:defRPr sz="7000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edit title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491525" y="2966400"/>
            <a:ext cx="5580000" cy="1080000"/>
          </a:xfrm>
        </p:spPr>
        <p:txBody>
          <a:bodyPr/>
          <a:lstStyle>
            <a:lvl1pPr marL="0" indent="0" algn="l">
              <a:buNone/>
              <a:defRPr b="0" i="0">
                <a:solidFill>
                  <a:srgbClr val="FFFFFF"/>
                </a:solidFill>
                <a:latin typeface="Museo Sans 100"/>
                <a:cs typeface="Museo Sans 10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Insert a picture and move it backwards with right mouse button &gt; send to back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noProof="0"/>
              <a:t>Click to edit title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baseline="0"/>
            </a:lvl1pPr>
            <a:lvl3pPr>
              <a:defRPr baseline="0"/>
            </a:lvl3pPr>
            <a:lvl5pPr>
              <a:defRPr baseline="0"/>
            </a:lvl5pPr>
          </a:lstStyle>
          <a:p>
            <a:pPr lvl="0"/>
            <a:r>
              <a:rPr lang="en-GB" noProof="0" dirty="0"/>
              <a:t>Click to edit text in bullets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973AC-957D-C346-BA56-D82065FA2AEB}" type="datetimeFigureOut">
              <a:rPr lang="en-GB" noProof="0" smtClean="0"/>
              <a:pPr/>
              <a:t>21/02/2018</a:t>
            </a:fld>
            <a:endParaRPr lang="en-GB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C05E-DB9A-EB4A-A776-575FA40369A3}" type="slidenum">
              <a:rPr lang="en-GB" noProof="0" smtClean="0"/>
              <a:pPr/>
              <a:t>‹nr.›</a:t>
            </a:fld>
            <a:endParaRPr lang="en-GB" noProof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title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 baseline="0"/>
            </a:lvl5pPr>
          </a:lstStyle>
          <a:p>
            <a:pPr lvl="0"/>
            <a:r>
              <a:rPr lang="en-GB" noProof="0"/>
              <a:t>Click to edit text</a:t>
            </a:r>
          </a:p>
          <a:p>
            <a:pPr lvl="1"/>
            <a:r>
              <a:rPr lang="en-GB" noProof="0"/>
              <a:t>Second level text</a:t>
            </a:r>
          </a:p>
          <a:p>
            <a:pPr lvl="2"/>
            <a:r>
              <a:rPr lang="en-GB" noProof="0"/>
              <a:t>Third level text</a:t>
            </a:r>
          </a:p>
          <a:p>
            <a:pPr lvl="3"/>
            <a:r>
              <a:rPr lang="en-GB" noProof="0"/>
              <a:t>Forth level text</a:t>
            </a:r>
          </a:p>
          <a:p>
            <a:pPr lvl="4"/>
            <a:r>
              <a:rPr lang="en-GB" noProof="0"/>
              <a:t>Fifth level text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973AC-957D-C346-BA56-D82065FA2AEB}" type="datetimeFigureOut">
              <a:rPr lang="en-GB" noProof="0" smtClean="0"/>
              <a:pPr/>
              <a:t>21/02/2018</a:t>
            </a:fld>
            <a:endParaRPr lang="en-GB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C05E-DB9A-EB4A-A776-575FA40369A3}" type="slidenum">
              <a:rPr lang="en-GB" noProof="0" smtClean="0"/>
              <a:pPr/>
              <a:t>‹nr.›</a:t>
            </a:fld>
            <a:endParaRPr lang="en-GB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title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493200" y="1296000"/>
            <a:ext cx="4014000" cy="4680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/>
              <a:t>Click to edit text in bullets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648200" y="1295999"/>
            <a:ext cx="4015325" cy="4680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/>
              <a:t>Click to edit text in bullets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973AC-957D-C346-BA56-D82065FA2AEB}" type="datetimeFigureOut">
              <a:rPr lang="en-GB" noProof="0" smtClean="0"/>
              <a:pPr/>
              <a:t>21/02/2018</a:t>
            </a:fld>
            <a:endParaRPr lang="en-GB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C05E-DB9A-EB4A-A776-575FA40369A3}" type="slidenum">
              <a:rPr lang="en-GB" noProof="0" smtClean="0"/>
              <a:pPr/>
              <a:t>‹nr.›</a:t>
            </a:fld>
            <a:endParaRPr lang="en-GB" noProof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Click to edit title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493200" y="1296000"/>
            <a:ext cx="3997924" cy="355000"/>
          </a:xfrm>
        </p:spPr>
        <p:txBody>
          <a:bodyPr anchor="t" anchorCtr="0"/>
          <a:lstStyle>
            <a:lvl1pPr marL="0" indent="0">
              <a:buNone/>
              <a:defRPr sz="2000" b="0" i="0">
                <a:latin typeface="Museo Sans 900"/>
                <a:cs typeface="Museo Sans 90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text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91524" y="1600200"/>
            <a:ext cx="3999600" cy="43758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text in bullets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6" y="1296000"/>
            <a:ext cx="4014000" cy="355000"/>
          </a:xfrm>
        </p:spPr>
        <p:txBody>
          <a:bodyPr anchor="t" anchorCtr="0"/>
          <a:lstStyle>
            <a:lvl1pPr marL="0" indent="0">
              <a:buNone/>
              <a:defRPr sz="2000" b="0" i="0">
                <a:latin typeface="Museo Sans 900"/>
                <a:cs typeface="Museo Sans 90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text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4645025" y="1600200"/>
            <a:ext cx="4014000" cy="43758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text in bullets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973AC-957D-C346-BA56-D82065FA2AEB}" type="datetimeFigureOut">
              <a:rPr lang="en-GB" noProof="0" smtClean="0"/>
              <a:pPr/>
              <a:t>21/02/2018</a:t>
            </a:fld>
            <a:endParaRPr lang="en-GB" noProof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C05E-DB9A-EB4A-A776-575FA40369A3}" type="slidenum">
              <a:rPr lang="en-GB" noProof="0" smtClean="0"/>
              <a:pPr/>
              <a:t>‹nr.›</a:t>
            </a:fld>
            <a:endParaRPr lang="en-GB" noProof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91525" y="396000"/>
            <a:ext cx="3999599" cy="828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/>
              <a:t>Click to edit title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493200" y="1296000"/>
            <a:ext cx="3997924" cy="355000"/>
          </a:xfrm>
        </p:spPr>
        <p:txBody>
          <a:bodyPr anchor="t" anchorCtr="0"/>
          <a:lstStyle>
            <a:lvl1pPr marL="0" indent="0">
              <a:buNone/>
              <a:defRPr sz="2000" b="0" i="0">
                <a:latin typeface="Museo Sans 900"/>
                <a:cs typeface="Museo Sans 90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text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91524" y="1600200"/>
            <a:ext cx="3999600" cy="43758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text in bullets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973AC-957D-C346-BA56-D82065FA2AEB}" type="datetimeFigureOut">
              <a:rPr lang="en-GB" noProof="0" smtClean="0"/>
              <a:pPr/>
              <a:t>21/02/2018</a:t>
            </a:fld>
            <a:endParaRPr lang="en-GB" noProof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C05E-DB9A-EB4A-A776-575FA40369A3}" type="slidenum">
              <a:rPr lang="en-GB" noProof="0" smtClean="0"/>
              <a:pPr/>
              <a:t>‹nr.›</a:t>
            </a:fld>
            <a:endParaRPr lang="en-GB" noProof="0"/>
          </a:p>
        </p:txBody>
      </p:sp>
      <p:sp>
        <p:nvSpPr>
          <p:cNvPr id="10" name="Tijdelijke aanduiding voor afbeelding 2"/>
          <p:cNvSpPr>
            <a:spLocks noGrp="1"/>
          </p:cNvSpPr>
          <p:nvPr>
            <p:ph type="pic" idx="13" hasCustomPrompt="1"/>
          </p:nvPr>
        </p:nvSpPr>
        <p:spPr>
          <a:xfrm>
            <a:off x="4643999" y="488950"/>
            <a:ext cx="4014000" cy="5029200"/>
          </a:xfrm>
          <a:solidFill>
            <a:schemeClr val="bg1">
              <a:lumMod val="85000"/>
            </a:schemeClr>
          </a:solidFill>
        </p:spPr>
        <p:txBody>
          <a:bodyPr tIns="180000"/>
          <a:lstStyle>
            <a:lvl1pPr marL="0" indent="0" algn="ctr">
              <a:buNone/>
              <a:defRPr sz="160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/>
              <a:t>Click on the icon to </a:t>
            </a:r>
            <a:br>
              <a:rPr lang="en-GB" noProof="0"/>
            </a:br>
            <a:r>
              <a:rPr lang="en-GB" noProof="0"/>
              <a:t>insert a picture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91525" y="396000"/>
            <a:ext cx="3999599" cy="828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/>
              <a:t>Click to edit title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493200" y="1296000"/>
            <a:ext cx="3997924" cy="355000"/>
          </a:xfrm>
        </p:spPr>
        <p:txBody>
          <a:bodyPr anchor="t" anchorCtr="0"/>
          <a:lstStyle>
            <a:lvl1pPr marL="0" indent="0">
              <a:buNone/>
              <a:defRPr sz="2000" b="0" i="0">
                <a:solidFill>
                  <a:schemeClr val="tx1"/>
                </a:solidFill>
                <a:latin typeface="Museo Sans 900"/>
                <a:cs typeface="Museo Sans 90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text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91524" y="1600200"/>
            <a:ext cx="3999600" cy="43758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text in bullets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973AC-957D-C346-BA56-D82065FA2AEB}" type="datetimeFigureOut">
              <a:rPr lang="en-GB" noProof="0" smtClean="0"/>
              <a:pPr/>
              <a:t>21/02/2018</a:t>
            </a:fld>
            <a:endParaRPr lang="en-GB" noProof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C05E-DB9A-EB4A-A776-575FA40369A3}" type="slidenum">
              <a:rPr lang="en-GB" noProof="0" smtClean="0"/>
              <a:pPr/>
              <a:t>‹nr.›</a:t>
            </a:fld>
            <a:endParaRPr lang="en-GB" noProof="0"/>
          </a:p>
        </p:txBody>
      </p:sp>
      <p:sp>
        <p:nvSpPr>
          <p:cNvPr id="10" name="Tijdelijke aanduiding voor afbeelding 2"/>
          <p:cNvSpPr>
            <a:spLocks noGrp="1"/>
          </p:cNvSpPr>
          <p:nvPr>
            <p:ph type="pic" idx="13" hasCustomPrompt="1"/>
          </p:nvPr>
        </p:nvSpPr>
        <p:spPr>
          <a:xfrm>
            <a:off x="4643999" y="488950"/>
            <a:ext cx="4014000" cy="2430000"/>
          </a:xfrm>
          <a:solidFill>
            <a:schemeClr val="bg1">
              <a:lumMod val="85000"/>
            </a:schemeClr>
          </a:solidFill>
        </p:spPr>
        <p:txBody>
          <a:bodyPr tIns="180000"/>
          <a:lstStyle>
            <a:lvl1pPr marL="0" indent="0" algn="ctr">
              <a:buNone/>
              <a:defRPr sz="160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/>
              <a:t>Click on the icon to </a:t>
            </a:r>
            <a:br>
              <a:rPr lang="en-GB" noProof="0"/>
            </a:br>
            <a:r>
              <a:rPr lang="en-GB" noProof="0"/>
              <a:t>insert a picture</a:t>
            </a:r>
          </a:p>
        </p:txBody>
      </p:sp>
      <p:sp>
        <p:nvSpPr>
          <p:cNvPr id="11" name="Tijdelijke aanduiding voor afbeelding 2"/>
          <p:cNvSpPr>
            <a:spLocks noGrp="1"/>
          </p:cNvSpPr>
          <p:nvPr>
            <p:ph type="pic" idx="14" hasCustomPrompt="1"/>
          </p:nvPr>
        </p:nvSpPr>
        <p:spPr>
          <a:xfrm>
            <a:off x="4643999" y="3088800"/>
            <a:ext cx="4014000" cy="2430000"/>
          </a:xfrm>
          <a:solidFill>
            <a:schemeClr val="bg1">
              <a:lumMod val="85000"/>
            </a:schemeClr>
          </a:solidFill>
        </p:spPr>
        <p:txBody>
          <a:bodyPr tIns="180000"/>
          <a:lstStyle>
            <a:lvl1pPr marL="0" indent="0" algn="ctr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/>
              <a:t>Click on the icon to </a:t>
            </a:r>
            <a:br>
              <a:rPr lang="en-GB" noProof="0"/>
            </a:br>
            <a:r>
              <a:rPr lang="en-GB" noProof="0"/>
              <a:t>insert a picture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noProof="0" dirty="0"/>
              <a:t>Click to edit title </a:t>
            </a:r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973AC-957D-C346-BA56-D82065FA2AEB}" type="datetimeFigureOut">
              <a:rPr lang="en-GB" noProof="0" smtClean="0"/>
              <a:pPr/>
              <a:t>21/02/2018</a:t>
            </a:fld>
            <a:endParaRPr lang="en-GB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6BC05E-DB9A-EB4A-A776-575FA40369A3}" type="slidenum">
              <a:rPr lang="en-GB" noProof="0" smtClean="0"/>
              <a:pPr/>
              <a:t>‹nr.›</a:t>
            </a:fld>
            <a:endParaRPr lang="en-GB" noProof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91525" y="396000"/>
            <a:ext cx="8172000" cy="82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/>
              <a:t>Click to edit title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91524" y="1295401"/>
            <a:ext cx="8172000" cy="46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GB" noProof="0" dirty="0"/>
              <a:t>Click to edit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17200" y="6217570"/>
            <a:ext cx="756000" cy="2403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Museo Sans 100"/>
                <a:cs typeface="Museo Sans 100"/>
              </a:defRPr>
            </a:lvl1pPr>
          </a:lstStyle>
          <a:p>
            <a:fld id="{F10973AC-957D-C346-BA56-D82065FA2AEB}" type="datetimeFigureOut">
              <a:rPr lang="en-GB" noProof="0" smtClean="0"/>
              <a:pPr/>
              <a:t>21/02/2018</a:t>
            </a:fld>
            <a:endParaRPr lang="en-GB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573200" y="6217570"/>
            <a:ext cx="5102920" cy="2403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 b="0" i="0">
                <a:solidFill>
                  <a:schemeClr val="tx2"/>
                </a:solidFill>
                <a:latin typeface="+mn-lt"/>
                <a:cs typeface="Museo Sans 500"/>
              </a:defRPr>
            </a:lvl1pPr>
          </a:lstStyle>
          <a:p>
            <a:endParaRPr lang="en-GB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491525" y="6217570"/>
            <a:ext cx="324000" cy="2403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 b="0" i="0">
                <a:solidFill>
                  <a:schemeClr val="tx2"/>
                </a:solidFill>
                <a:latin typeface="+mn-lt"/>
                <a:cs typeface="Museo Sans 500"/>
              </a:defRPr>
            </a:lvl1pPr>
          </a:lstStyle>
          <a:p>
            <a:fld id="{8C6BC05E-DB9A-EB4A-A776-575FA40369A3}" type="slidenum">
              <a:rPr lang="en-GB" noProof="0" smtClean="0"/>
              <a:pPr/>
              <a:t>‹nr.›</a:t>
            </a:fld>
            <a:endParaRPr lang="en-GB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0" r:id="rId3"/>
    <p:sldLayoutId id="2147483659" r:id="rId4"/>
    <p:sldLayoutId id="2147483652" r:id="rId5"/>
    <p:sldLayoutId id="2147483653" r:id="rId6"/>
    <p:sldLayoutId id="2147483660" r:id="rId7"/>
    <p:sldLayoutId id="2147483661" r:id="rId8"/>
    <p:sldLayoutId id="2147483654" r:id="rId9"/>
    <p:sldLayoutId id="2147483655" r:id="rId10"/>
    <p:sldLayoutId id="2147483657" r:id="rId11"/>
  </p:sldLayoutIdLst>
  <p:txStyles>
    <p:titleStyle>
      <a:lvl1pPr algn="l" defTabSz="457200" rtl="0" eaLnBrk="1" latinLnBrk="0" hangingPunct="1">
        <a:lnSpc>
          <a:spcPts val="3200"/>
        </a:lnSpc>
        <a:spcBef>
          <a:spcPct val="0"/>
        </a:spcBef>
        <a:buNone/>
        <a:defRPr sz="2800" b="0" i="0" kern="1200" baseline="0">
          <a:solidFill>
            <a:schemeClr val="tx2"/>
          </a:solidFill>
          <a:latin typeface="+mj-lt"/>
          <a:ea typeface="+mj-ea"/>
          <a:cs typeface="Museo Sans 700"/>
        </a:defRPr>
      </a:lvl1pPr>
    </p:titleStyle>
    <p:bodyStyle>
      <a:lvl1pPr marL="288000" indent="-288000" algn="l" defTabSz="457200" rtl="0" eaLnBrk="1" latinLnBrk="0" hangingPunct="1">
        <a:lnSpc>
          <a:spcPts val="2500"/>
        </a:lnSpc>
        <a:spcBef>
          <a:spcPts val="0"/>
        </a:spcBef>
        <a:buSzPct val="130000"/>
        <a:buFont typeface="Arial"/>
        <a:buChar char="•"/>
        <a:defRPr sz="2000" b="0" i="0" kern="1200" baseline="0">
          <a:solidFill>
            <a:schemeClr val="tx1"/>
          </a:solidFill>
          <a:latin typeface="+mn-lt"/>
          <a:ea typeface="+mn-ea"/>
          <a:cs typeface="Museo Sans 500"/>
        </a:defRPr>
      </a:lvl1pPr>
      <a:lvl2pPr marL="576000" indent="-288000" algn="l" defTabSz="457200" rtl="0" eaLnBrk="1" latinLnBrk="0" hangingPunct="1">
        <a:lnSpc>
          <a:spcPts val="2500"/>
        </a:lnSpc>
        <a:spcBef>
          <a:spcPts val="0"/>
        </a:spcBef>
        <a:buSzPct val="130000"/>
        <a:buFont typeface="Arial"/>
        <a:buChar char="•"/>
        <a:defRPr sz="2000" b="0" i="0" kern="1200">
          <a:solidFill>
            <a:schemeClr val="tx1"/>
          </a:solidFill>
          <a:latin typeface="+mn-lt"/>
          <a:ea typeface="+mn-ea"/>
          <a:cs typeface="Museo Sans 500"/>
        </a:defRPr>
      </a:lvl2pPr>
      <a:lvl3pPr marL="864000" indent="-288000" algn="l" defTabSz="457200" rtl="0" eaLnBrk="1" latinLnBrk="0" hangingPunct="1">
        <a:lnSpc>
          <a:spcPts val="2500"/>
        </a:lnSpc>
        <a:spcBef>
          <a:spcPts val="0"/>
        </a:spcBef>
        <a:buSzPct val="130000"/>
        <a:buFont typeface="Arial"/>
        <a:buChar char="•"/>
        <a:defRPr sz="2000" b="0" i="0" kern="1200" baseline="0">
          <a:solidFill>
            <a:schemeClr val="tx1"/>
          </a:solidFill>
          <a:latin typeface="+mn-lt"/>
          <a:ea typeface="+mn-ea"/>
          <a:cs typeface="Museo Sans 500"/>
        </a:defRPr>
      </a:lvl3pPr>
      <a:lvl4pPr marL="1152000" indent="-288000" algn="l" defTabSz="457200" rtl="0" eaLnBrk="1" latinLnBrk="0" hangingPunct="1">
        <a:lnSpc>
          <a:spcPts val="2500"/>
        </a:lnSpc>
        <a:spcBef>
          <a:spcPts val="0"/>
        </a:spcBef>
        <a:buSzPct val="130000"/>
        <a:buFont typeface="Arial"/>
        <a:buChar char="•"/>
        <a:defRPr sz="2000" b="0" i="0" kern="1200">
          <a:solidFill>
            <a:schemeClr val="tx1"/>
          </a:solidFill>
          <a:latin typeface="+mn-lt"/>
          <a:ea typeface="+mn-ea"/>
          <a:cs typeface="Museo Sans 500"/>
        </a:defRPr>
      </a:lvl4pPr>
      <a:lvl5pPr marL="1440000" indent="-288000" algn="l" defTabSz="457200" rtl="0" eaLnBrk="1" latinLnBrk="0" hangingPunct="1">
        <a:lnSpc>
          <a:spcPts val="2500"/>
        </a:lnSpc>
        <a:spcBef>
          <a:spcPts val="0"/>
        </a:spcBef>
        <a:buSzPct val="130000"/>
        <a:buFont typeface="Arial"/>
        <a:buChar char="•"/>
        <a:defRPr sz="2000" b="0" i="0" kern="1200">
          <a:solidFill>
            <a:schemeClr val="tx1"/>
          </a:solidFill>
          <a:latin typeface="+mn-lt"/>
          <a:ea typeface="+mn-ea"/>
          <a:cs typeface="Museo Sans 50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91525" y="1468014"/>
            <a:ext cx="8740024" cy="1512000"/>
          </a:xfrm>
        </p:spPr>
        <p:txBody>
          <a:bodyPr/>
          <a:lstStyle/>
          <a:p>
            <a:r>
              <a:rPr lang="en-GB" sz="4400" b="1" dirty="0"/>
              <a:t>Strategies for Property Tax Reform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533685" y="2791722"/>
            <a:ext cx="9661138" cy="112226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nl-NL" sz="2800" b="1" dirty="0"/>
              <a:t>Arjen Schep </a:t>
            </a:r>
            <a:r>
              <a:rPr lang="nl-NL" sz="2400" i="1" dirty="0"/>
              <a:t>LLM, PhD</a:t>
            </a:r>
          </a:p>
          <a:p>
            <a:pPr>
              <a:lnSpc>
                <a:spcPct val="150000"/>
              </a:lnSpc>
            </a:pPr>
            <a:r>
              <a:rPr lang="en-GB" i="1" dirty="0"/>
              <a:t>Academic</a:t>
            </a:r>
            <a:r>
              <a:rPr lang="nl-NL" i="1" dirty="0"/>
              <a:t> Researcher </a:t>
            </a:r>
          </a:p>
          <a:p>
            <a:pPr>
              <a:lnSpc>
                <a:spcPct val="150000"/>
              </a:lnSpc>
            </a:pPr>
            <a:r>
              <a:rPr lang="nl-NL" i="1" dirty="0"/>
              <a:t>Erasmus </a:t>
            </a:r>
            <a:r>
              <a:rPr lang="nl-NL" i="1" dirty="0" err="1"/>
              <a:t>Study</a:t>
            </a:r>
            <a:r>
              <a:rPr lang="nl-NL" i="1" dirty="0"/>
              <a:t> Center </a:t>
            </a:r>
            <a:r>
              <a:rPr lang="nl-NL" i="1" dirty="0" err="1"/>
              <a:t>for</a:t>
            </a:r>
            <a:r>
              <a:rPr lang="nl-NL" i="1" dirty="0"/>
              <a:t> </a:t>
            </a:r>
            <a:r>
              <a:rPr lang="nl-NL" i="1" dirty="0" err="1"/>
              <a:t>Taxes</a:t>
            </a:r>
            <a:r>
              <a:rPr lang="nl-NL" i="1" dirty="0"/>
              <a:t> of Sub Central </a:t>
            </a:r>
            <a:r>
              <a:rPr lang="nl-NL" i="1" dirty="0" err="1"/>
              <a:t>Governments</a:t>
            </a:r>
            <a:r>
              <a:rPr lang="nl-NL" i="1" dirty="0"/>
              <a:t> (ESBL)</a:t>
            </a:r>
            <a:br>
              <a:rPr lang="nl-NL" i="1" dirty="0"/>
            </a:br>
            <a:endParaRPr lang="nl-NL" i="1" dirty="0"/>
          </a:p>
          <a:p>
            <a:pPr>
              <a:lnSpc>
                <a:spcPct val="150000"/>
              </a:lnSpc>
            </a:pPr>
            <a:r>
              <a:rPr lang="nl-NL" sz="1600" i="1" dirty="0"/>
              <a:t>schep@law.eur.nl</a:t>
            </a:r>
            <a:br>
              <a:rPr lang="nl-NL" sz="1600" i="1" dirty="0"/>
            </a:br>
            <a:r>
              <a:rPr lang="nl-NL" sz="1600" i="1" dirty="0"/>
              <a:t>www.linkedin.com/in/awschep</a:t>
            </a:r>
          </a:p>
          <a:p>
            <a:endParaRPr lang="nl-NL" i="1" dirty="0"/>
          </a:p>
          <a:p>
            <a:endParaRPr lang="nl-NL" sz="2400" dirty="0"/>
          </a:p>
          <a:p>
            <a:endParaRPr lang="nl-NL" sz="2400" dirty="0"/>
          </a:p>
        </p:txBody>
      </p:sp>
      <p:pic>
        <p:nvPicPr>
          <p:cNvPr id="1026" name="Picture 2" descr="Afbeeldingsresultaat voor ema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88" y="4843345"/>
            <a:ext cx="318383" cy="318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fbeeldingsresultaat voor linked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32" y="5208434"/>
            <a:ext cx="377496" cy="377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91524" y="396000"/>
            <a:ext cx="8172000" cy="828000"/>
          </a:xfrm>
        </p:spPr>
        <p:txBody>
          <a:bodyPr/>
          <a:lstStyle/>
          <a:p>
            <a:r>
              <a:rPr lang="en-US" dirty="0"/>
              <a:t>3.	Central &amp; Local government relations</a:t>
            </a:r>
            <a:br>
              <a:rPr lang="en-US" dirty="0"/>
            </a:br>
            <a:r>
              <a:rPr lang="en-US" sz="2400" i="1" dirty="0">
                <a:solidFill>
                  <a:schemeClr val="bg2">
                    <a:lumMod val="75000"/>
                  </a:schemeClr>
                </a:solidFill>
              </a:rPr>
              <a:t>3.2 Intergovernmental transfers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154837" y="1482971"/>
            <a:ext cx="8172000" cy="4680000"/>
          </a:xfrm>
        </p:spPr>
        <p:txBody>
          <a:bodyPr/>
          <a:lstStyle/>
          <a:p>
            <a:pPr lvl="1">
              <a:spcAft>
                <a:spcPts val="600"/>
              </a:spcAft>
            </a:pPr>
            <a:r>
              <a:rPr lang="en-US" i="1" dirty="0"/>
              <a:t>Intergovernmental transfers  can  undermine local governments incentives to raise own revenues when those transfers are:</a:t>
            </a:r>
          </a:p>
          <a:p>
            <a:pPr lvl="2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800" dirty="0"/>
              <a:t>Non-transparent</a:t>
            </a:r>
          </a:p>
          <a:p>
            <a:pPr lvl="2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800" dirty="0"/>
              <a:t>Irregular</a:t>
            </a:r>
          </a:p>
          <a:p>
            <a:pPr lvl="2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800" dirty="0"/>
              <a:t>Unpredictable</a:t>
            </a:r>
          </a:p>
          <a:p>
            <a:pPr lvl="2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800" dirty="0"/>
              <a:t>Mostly tied grants</a:t>
            </a:r>
          </a:p>
          <a:p>
            <a:pPr lvl="2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800" dirty="0"/>
              <a:t>Not based on </a:t>
            </a:r>
            <a:r>
              <a:rPr lang="en-US" sz="1800" dirty="0" err="1"/>
              <a:t>prerequation</a:t>
            </a:r>
            <a:r>
              <a:rPr lang="en-US" sz="1800" dirty="0"/>
              <a:t> mechanisms (not striving for horizontal balance among local governments)</a:t>
            </a:r>
          </a:p>
          <a:p>
            <a:pPr lvl="1">
              <a:spcAft>
                <a:spcPts val="600"/>
              </a:spcAft>
            </a:pPr>
            <a:r>
              <a:rPr lang="en-US" i="1" dirty="0"/>
              <a:t>Fiscal decentralization frameworks should also imply:</a:t>
            </a:r>
          </a:p>
          <a:p>
            <a:pPr lvl="2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800" dirty="0"/>
              <a:t>The (effective and stable) allocation of financial resources at the local level</a:t>
            </a:r>
          </a:p>
          <a:p>
            <a:pPr lvl="2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800" dirty="0"/>
              <a:t> Interrelation between local taxation and transfers!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815517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91524" y="396000"/>
            <a:ext cx="8172000" cy="828000"/>
          </a:xfrm>
        </p:spPr>
        <p:txBody>
          <a:bodyPr/>
          <a:lstStyle/>
          <a:p>
            <a:r>
              <a:rPr lang="en-US" dirty="0"/>
              <a:t>3.	Central &amp; Local government relations</a:t>
            </a:r>
            <a:br>
              <a:rPr lang="en-US" dirty="0"/>
            </a:br>
            <a:r>
              <a:rPr lang="en-US" sz="2400" i="1" dirty="0">
                <a:solidFill>
                  <a:schemeClr val="bg2">
                    <a:lumMod val="75000"/>
                  </a:schemeClr>
                </a:solidFill>
              </a:rPr>
              <a:t>3.3 Tax revenue autonomy &amp; fiscal capacity of local governments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374293" y="1485784"/>
            <a:ext cx="8172000" cy="4680000"/>
          </a:xfrm>
        </p:spPr>
        <p:txBody>
          <a:bodyPr/>
          <a:lstStyle/>
          <a:p>
            <a:pPr lvl="1">
              <a:spcAft>
                <a:spcPts val="600"/>
              </a:spcAft>
            </a:pPr>
            <a:r>
              <a:rPr lang="en-US" i="1" dirty="0"/>
              <a:t>Decentralization Theorem (Oates 1972) </a:t>
            </a:r>
            <a:br>
              <a:rPr lang="en-US" i="1" dirty="0"/>
            </a:br>
            <a:r>
              <a:rPr lang="en-US" sz="1800" dirty="0"/>
              <a:t>Social welfare is greater if decisions about type and amount of public goods are allowed to be made locally </a:t>
            </a:r>
          </a:p>
          <a:p>
            <a:pPr lvl="1">
              <a:spcAft>
                <a:spcPts val="600"/>
              </a:spcAft>
            </a:pPr>
            <a:r>
              <a:rPr lang="en-US" i="1" dirty="0"/>
              <a:t>Certain degree of autonomy on setting the tariffs and on expenditure decisions required</a:t>
            </a:r>
          </a:p>
          <a:p>
            <a:pPr lvl="1">
              <a:spcAft>
                <a:spcPts val="600"/>
              </a:spcAft>
            </a:pPr>
            <a:r>
              <a:rPr lang="en-US" i="1" dirty="0"/>
              <a:t>Conditions:  </a:t>
            </a:r>
          </a:p>
          <a:p>
            <a:pPr lvl="2">
              <a:spcAft>
                <a:spcPts val="600"/>
              </a:spcAft>
            </a:pPr>
            <a:r>
              <a:rPr lang="en-US" sz="1800" dirty="0"/>
              <a:t>sufficient technical and administrative capacity </a:t>
            </a:r>
          </a:p>
          <a:p>
            <a:pPr lvl="2">
              <a:spcAft>
                <a:spcPts val="600"/>
              </a:spcAft>
            </a:pPr>
            <a:r>
              <a:rPr lang="en-US" sz="1800" dirty="0"/>
              <a:t>fiscal autonomy to increase amount of local revenues</a:t>
            </a:r>
            <a:endParaRPr lang="en-US" dirty="0"/>
          </a:p>
          <a:p>
            <a:pPr lvl="1">
              <a:spcAft>
                <a:spcPts val="600"/>
              </a:spcAft>
            </a:pPr>
            <a:endParaRPr lang="en-US" i="1" dirty="0"/>
          </a:p>
          <a:p>
            <a:endParaRPr lang="en-US" sz="1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7450" y="4433414"/>
            <a:ext cx="3657966" cy="2241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2102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 outline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491525" y="963172"/>
            <a:ext cx="8172000" cy="46800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bg2"/>
                </a:solidFill>
              </a:rPr>
              <a:t>Introduction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bg2"/>
                </a:solidFill>
              </a:rPr>
              <a:t>Basic elements of a good property tax</a:t>
            </a:r>
            <a:br>
              <a:rPr lang="en-US" dirty="0">
                <a:solidFill>
                  <a:schemeClr val="bg2"/>
                </a:solidFill>
              </a:rPr>
            </a:br>
            <a:r>
              <a:rPr lang="en-US" sz="1600" i="1" dirty="0">
                <a:solidFill>
                  <a:schemeClr val="bg2"/>
                </a:solidFill>
              </a:rPr>
              <a:t>- 2.1 A good tax in general</a:t>
            </a:r>
            <a:br>
              <a:rPr lang="en-US" sz="1600" i="1" dirty="0">
                <a:solidFill>
                  <a:schemeClr val="bg2"/>
                </a:solidFill>
              </a:rPr>
            </a:br>
            <a:r>
              <a:rPr lang="en-US" sz="1600" i="1" dirty="0">
                <a:solidFill>
                  <a:schemeClr val="bg2"/>
                </a:solidFill>
              </a:rPr>
              <a:t>- 2.2 A good local tax</a:t>
            </a:r>
            <a:br>
              <a:rPr lang="en-US" sz="1600" i="1" dirty="0">
                <a:solidFill>
                  <a:schemeClr val="bg2"/>
                </a:solidFill>
              </a:rPr>
            </a:br>
            <a:r>
              <a:rPr lang="en-US" sz="1600" i="1" dirty="0">
                <a:solidFill>
                  <a:schemeClr val="bg2"/>
                </a:solidFill>
              </a:rPr>
              <a:t>- 2.3 Why don’t property taxes live up to their expectations?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bg2"/>
                </a:solidFill>
              </a:rPr>
              <a:t>Central &amp; Local government relations</a:t>
            </a:r>
            <a:br>
              <a:rPr lang="en-US" dirty="0">
                <a:solidFill>
                  <a:schemeClr val="bg2"/>
                </a:solidFill>
              </a:rPr>
            </a:br>
            <a:r>
              <a:rPr lang="en-US" sz="1600" i="1" dirty="0">
                <a:solidFill>
                  <a:schemeClr val="bg2"/>
                </a:solidFill>
              </a:rPr>
              <a:t>- 3.1 Central or Local Property Tax</a:t>
            </a:r>
            <a:br>
              <a:rPr lang="en-US" sz="1600" i="1" dirty="0">
                <a:solidFill>
                  <a:schemeClr val="bg2"/>
                </a:solidFill>
              </a:rPr>
            </a:br>
            <a:r>
              <a:rPr lang="en-US" sz="1600" i="1" dirty="0">
                <a:solidFill>
                  <a:schemeClr val="bg2"/>
                </a:solidFill>
              </a:rPr>
              <a:t>- 3.2 Intergovernmental transfers</a:t>
            </a:r>
            <a:br>
              <a:rPr lang="en-US" sz="1600" i="1" dirty="0">
                <a:solidFill>
                  <a:schemeClr val="bg2"/>
                </a:solidFill>
              </a:rPr>
            </a:br>
            <a:r>
              <a:rPr lang="en-US" sz="1600" i="1" dirty="0">
                <a:solidFill>
                  <a:schemeClr val="bg2"/>
                </a:solidFill>
              </a:rPr>
              <a:t>- 3.3 Tax revenue autonomy &amp; fiscal capacity of local governments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BC0436"/>
                </a:solidFill>
              </a:rPr>
              <a:t>Strategies for PT Reform</a:t>
            </a:r>
            <a:br>
              <a:rPr lang="en-US" dirty="0">
                <a:solidFill>
                  <a:srgbClr val="BC0436"/>
                </a:solidFill>
              </a:rPr>
            </a:br>
            <a:r>
              <a:rPr lang="en-US" sz="1600" i="1" dirty="0">
                <a:solidFill>
                  <a:srgbClr val="BC0436"/>
                </a:solidFill>
              </a:rPr>
              <a:t>- 4.1 General Strategies</a:t>
            </a:r>
            <a:br>
              <a:rPr lang="en-US" sz="1600" i="1" dirty="0">
                <a:solidFill>
                  <a:srgbClr val="BC0436"/>
                </a:solidFill>
              </a:rPr>
            </a:br>
            <a:r>
              <a:rPr lang="en-US" sz="1600" i="1" dirty="0">
                <a:solidFill>
                  <a:srgbClr val="BC0436"/>
                </a:solidFill>
              </a:rPr>
              <a:t>- 4.2 Necessary conditions for successful PT Reform </a:t>
            </a:r>
            <a:br>
              <a:rPr lang="en-US" sz="1600" i="1" dirty="0">
                <a:solidFill>
                  <a:srgbClr val="BC0436"/>
                </a:solidFill>
              </a:rPr>
            </a:br>
            <a:r>
              <a:rPr lang="en-US" sz="1600" i="1" dirty="0">
                <a:solidFill>
                  <a:srgbClr val="BC0436"/>
                </a:solidFill>
              </a:rPr>
              <a:t>- 4.3 Collection Led Strategy vs. Valuation Pushed Strategy</a:t>
            </a:r>
            <a:br>
              <a:rPr lang="en-US" sz="1600" i="1" dirty="0">
                <a:solidFill>
                  <a:srgbClr val="BC0436"/>
                </a:solidFill>
              </a:rPr>
            </a:br>
            <a:r>
              <a:rPr lang="en-US" sz="1600" i="1" dirty="0">
                <a:solidFill>
                  <a:srgbClr val="BC0436"/>
                </a:solidFill>
              </a:rPr>
              <a:t>- 4.4 Property Tax Administration</a:t>
            </a:r>
            <a:br>
              <a:rPr lang="en-US" sz="1600" i="1" dirty="0">
                <a:solidFill>
                  <a:srgbClr val="BC0436"/>
                </a:solidFill>
              </a:rPr>
            </a:br>
            <a:r>
              <a:rPr lang="en-US" sz="1600" i="1" dirty="0">
                <a:solidFill>
                  <a:srgbClr val="BC0436"/>
                </a:solidFill>
              </a:rPr>
              <a:t>- 4.5 Building a taxpayers culture</a:t>
            </a:r>
            <a:br>
              <a:rPr lang="en-US" sz="1600" i="1" dirty="0">
                <a:solidFill>
                  <a:srgbClr val="BC0436"/>
                </a:solidFill>
              </a:rPr>
            </a:br>
            <a:r>
              <a:rPr lang="en-US" sz="1600" i="1" dirty="0">
                <a:solidFill>
                  <a:srgbClr val="BC0436"/>
                </a:solidFill>
              </a:rPr>
              <a:t>- 4.6	Role of central government in PT Reform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bg2"/>
                </a:solidFill>
              </a:rPr>
              <a:t>Conclusions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bg2"/>
                </a:solidFill>
              </a:rPr>
              <a:t>Example from VNG International in Ghana</a:t>
            </a:r>
          </a:p>
          <a:p>
            <a:pPr marL="457200" indent="-457200">
              <a:buAutoNum type="arabicPeriod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151631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91524" y="396000"/>
            <a:ext cx="8172000" cy="828000"/>
          </a:xfrm>
        </p:spPr>
        <p:txBody>
          <a:bodyPr/>
          <a:lstStyle/>
          <a:p>
            <a:r>
              <a:rPr lang="en-US" dirty="0"/>
              <a:t>4.	Strategies for Property Tax Reform</a:t>
            </a:r>
            <a:br>
              <a:rPr lang="en-US" dirty="0"/>
            </a:br>
            <a:r>
              <a:rPr lang="en-US" sz="2400" i="1" dirty="0">
                <a:solidFill>
                  <a:schemeClr val="bg2">
                    <a:lumMod val="75000"/>
                  </a:schemeClr>
                </a:solidFill>
              </a:rPr>
              <a:t>4.1 General strategies (1)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154837" y="1482971"/>
            <a:ext cx="8172000" cy="4680000"/>
          </a:xfrm>
        </p:spPr>
        <p:txBody>
          <a:bodyPr/>
          <a:lstStyle/>
          <a:p>
            <a:pPr lvl="1">
              <a:spcAft>
                <a:spcPts val="600"/>
              </a:spcAft>
            </a:pPr>
            <a:r>
              <a:rPr lang="en-US" i="1" dirty="0"/>
              <a:t>IMF (Fiscal Monitor)</a:t>
            </a:r>
          </a:p>
          <a:p>
            <a:pPr lvl="2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800" u="sng" dirty="0"/>
              <a:t>Broaden tax bases before raising taxes</a:t>
            </a:r>
          </a:p>
          <a:p>
            <a:pPr lvl="2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800" dirty="0"/>
              <a:t>Rely more on taxing consumption rather tan labor</a:t>
            </a:r>
          </a:p>
          <a:p>
            <a:pPr lvl="2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800" u="sng" dirty="0"/>
              <a:t>Strengthen property taxes</a:t>
            </a:r>
          </a:p>
          <a:p>
            <a:pPr lvl="2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800" dirty="0"/>
              <a:t>Seize opportunities to raise revenue while correcting environmental and other distortions by carbon pricing</a:t>
            </a:r>
          </a:p>
          <a:p>
            <a:pPr lvl="1">
              <a:spcAft>
                <a:spcPts val="600"/>
              </a:spcAft>
            </a:pPr>
            <a:r>
              <a:rPr lang="en-US" i="1" dirty="0"/>
              <a:t>IMF:</a:t>
            </a:r>
          </a:p>
          <a:p>
            <a:pPr lvl="2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800" dirty="0"/>
              <a:t>Advanced economies: flawed design is predominant problem</a:t>
            </a:r>
          </a:p>
          <a:p>
            <a:pPr lvl="2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800" dirty="0"/>
              <a:t>Other economies: problematic compliance is the problem </a:t>
            </a:r>
          </a:p>
          <a:p>
            <a:pPr lvl="2"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lang="en-US" sz="1800" dirty="0"/>
          </a:p>
          <a:p>
            <a:pPr marL="576000" lvl="2" indent="0">
              <a:spcAft>
                <a:spcPts val="600"/>
              </a:spcAft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5925242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91524" y="396000"/>
            <a:ext cx="8172000" cy="828000"/>
          </a:xfrm>
        </p:spPr>
        <p:txBody>
          <a:bodyPr/>
          <a:lstStyle/>
          <a:p>
            <a:r>
              <a:rPr lang="en-US" dirty="0"/>
              <a:t>4.	Strategies for Property Tax Reform</a:t>
            </a:r>
            <a:br>
              <a:rPr lang="en-US" dirty="0"/>
            </a:br>
            <a:r>
              <a:rPr lang="en-US" sz="2400" i="1" dirty="0">
                <a:solidFill>
                  <a:schemeClr val="bg2">
                    <a:lumMod val="75000"/>
                  </a:schemeClr>
                </a:solidFill>
              </a:rPr>
              <a:t>4.2 Necessary conditions for successful PT Reform (1)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154837" y="1482971"/>
            <a:ext cx="8172000" cy="4680000"/>
          </a:xfrm>
        </p:spPr>
        <p:txBody>
          <a:bodyPr/>
          <a:lstStyle/>
          <a:p>
            <a:pPr lvl="1">
              <a:spcAft>
                <a:spcPts val="600"/>
              </a:spcAft>
            </a:pPr>
            <a:r>
              <a:rPr lang="en-US" i="1" dirty="0"/>
              <a:t>Keep </a:t>
            </a:r>
            <a:r>
              <a:rPr lang="en-US" b="1" i="1" dirty="0">
                <a:solidFill>
                  <a:srgbClr val="BC0436"/>
                </a:solidFill>
              </a:rPr>
              <a:t>tax policy </a:t>
            </a:r>
            <a:r>
              <a:rPr lang="en-US" i="1" dirty="0"/>
              <a:t>simple and appropriately tailored to </a:t>
            </a:r>
            <a:r>
              <a:rPr lang="en-US" b="1" i="1" dirty="0"/>
              <a:t>existing environment </a:t>
            </a:r>
            <a:r>
              <a:rPr lang="en-US" i="1" dirty="0"/>
              <a:t>of:</a:t>
            </a:r>
          </a:p>
          <a:p>
            <a:pPr lvl="2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800" dirty="0"/>
              <a:t>Political will</a:t>
            </a:r>
          </a:p>
          <a:p>
            <a:pPr lvl="2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800" dirty="0"/>
              <a:t>Legal structure</a:t>
            </a:r>
          </a:p>
          <a:p>
            <a:pPr lvl="2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800" dirty="0"/>
              <a:t>Institutional capacity across property related agencies</a:t>
            </a:r>
          </a:p>
          <a:p>
            <a:pPr lvl="2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800" dirty="0"/>
              <a:t>Level of available information on properties and market values</a:t>
            </a:r>
          </a:p>
          <a:p>
            <a:pPr lvl="2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800" dirty="0"/>
              <a:t>Human resource capacity </a:t>
            </a:r>
          </a:p>
          <a:p>
            <a:pPr lvl="2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800" dirty="0"/>
              <a:t>Financial resources</a:t>
            </a:r>
          </a:p>
          <a:p>
            <a:pPr lvl="1">
              <a:spcAft>
                <a:spcPts val="600"/>
              </a:spcAft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2937448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F7A79031-DBEE-4555-8087-9432163DE8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080" t="3627" r="17336"/>
          <a:stretch/>
        </p:blipFill>
        <p:spPr>
          <a:xfrm rot="1527512">
            <a:off x="5389006" y="697990"/>
            <a:ext cx="3266534" cy="3010561"/>
          </a:xfrm>
          <a:prstGeom prst="rect">
            <a:avLst/>
          </a:prstGeom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91524" y="396000"/>
            <a:ext cx="8172000" cy="828000"/>
          </a:xfrm>
        </p:spPr>
        <p:txBody>
          <a:bodyPr/>
          <a:lstStyle/>
          <a:p>
            <a:r>
              <a:rPr lang="en-US" dirty="0"/>
              <a:t>4.	Strategies for Property Tax Reform</a:t>
            </a:r>
            <a:br>
              <a:rPr lang="en-US" dirty="0"/>
            </a:br>
            <a:r>
              <a:rPr lang="en-US" sz="2400" i="1" dirty="0">
                <a:solidFill>
                  <a:schemeClr val="bg2">
                    <a:lumMod val="75000"/>
                  </a:schemeClr>
                </a:solidFill>
              </a:rPr>
              <a:t>4.2 Necessary conditions for successful PT Reform (2)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154837" y="1482971"/>
            <a:ext cx="8172000" cy="4680000"/>
          </a:xfrm>
        </p:spPr>
        <p:txBody>
          <a:bodyPr/>
          <a:lstStyle/>
          <a:p>
            <a:pPr lvl="2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i="1" dirty="0"/>
              <a:t>Existence of a strong tax administration</a:t>
            </a:r>
          </a:p>
          <a:p>
            <a:pPr lvl="2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i="1" dirty="0"/>
              <a:t>Support from taxpayers</a:t>
            </a:r>
          </a:p>
          <a:p>
            <a:pPr lvl="2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i="1" dirty="0"/>
              <a:t>Political will is essential</a:t>
            </a:r>
          </a:p>
          <a:p>
            <a:pPr lvl="2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i="1" dirty="0"/>
              <a:t>When focus is on assessment base:</a:t>
            </a:r>
          </a:p>
          <a:p>
            <a:pPr lvl="3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800" dirty="0"/>
              <a:t>Availability of technical expertise</a:t>
            </a:r>
          </a:p>
          <a:p>
            <a:pPr lvl="3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800" dirty="0"/>
              <a:t>Existing of a cadaster </a:t>
            </a:r>
          </a:p>
          <a:p>
            <a:pPr lvl="3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800" dirty="0"/>
              <a:t>Existing of a land registration system</a:t>
            </a:r>
          </a:p>
          <a:p>
            <a:pPr lvl="3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800" dirty="0"/>
              <a:t>Capacity of local government</a:t>
            </a:r>
          </a:p>
          <a:p>
            <a:pPr lvl="3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800" dirty="0"/>
              <a:t>Solid administrative infrastructure</a:t>
            </a:r>
          </a:p>
          <a:p>
            <a:pPr lvl="2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i="1" dirty="0"/>
              <a:t>When PT Reform leads to tax shifts within or among property classes:</a:t>
            </a:r>
          </a:p>
          <a:p>
            <a:pPr lvl="3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800" dirty="0"/>
              <a:t>Phase-in mechanism is required (compliance) (cushion the impact)</a:t>
            </a:r>
          </a:p>
        </p:txBody>
      </p:sp>
    </p:spTree>
    <p:extLst>
      <p:ext uri="{BB962C8B-B14F-4D97-AF65-F5344CB8AC3E}">
        <p14:creationId xmlns:p14="http://schemas.microsoft.com/office/powerpoint/2010/main" val="30971909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91524" y="396000"/>
            <a:ext cx="8172000" cy="828000"/>
          </a:xfrm>
        </p:spPr>
        <p:txBody>
          <a:bodyPr/>
          <a:lstStyle/>
          <a:p>
            <a:r>
              <a:rPr lang="en-US" dirty="0"/>
              <a:t>4.	Strategies for </a:t>
            </a:r>
            <a:r>
              <a:rPr lang="en-US" dirty="0">
                <a:solidFill>
                  <a:srgbClr val="BC0436"/>
                </a:solidFill>
              </a:rPr>
              <a:t>Property</a:t>
            </a:r>
            <a:r>
              <a:rPr lang="en-US" dirty="0"/>
              <a:t> Tax Reform</a:t>
            </a:r>
            <a:br>
              <a:rPr lang="en-US" dirty="0"/>
            </a:br>
            <a:r>
              <a:rPr lang="en-US" sz="2400" i="1" dirty="0">
                <a:solidFill>
                  <a:schemeClr val="bg2">
                    <a:lumMod val="75000"/>
                  </a:schemeClr>
                </a:solidFill>
              </a:rPr>
              <a:t>4.3 Collection Led Strategy vs. Valuation Pushed Strategy (1)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158496" y="1224000"/>
            <a:ext cx="8172000" cy="4680000"/>
          </a:xfrm>
        </p:spPr>
        <p:txBody>
          <a:bodyPr/>
          <a:lstStyle/>
          <a:p>
            <a:pPr marL="288000" lvl="1" indent="0">
              <a:spcAft>
                <a:spcPts val="600"/>
              </a:spcAft>
              <a:buNone/>
            </a:pPr>
            <a:r>
              <a:rPr lang="en-US" i="1" dirty="0"/>
              <a:t>(Source: R. Kelly 2012)</a:t>
            </a:r>
            <a:br>
              <a:rPr lang="en-US" i="1" dirty="0"/>
            </a:br>
            <a:endParaRPr lang="en-US" i="1" dirty="0"/>
          </a:p>
          <a:p>
            <a:pPr lvl="1">
              <a:spcAft>
                <a:spcPts val="600"/>
              </a:spcAft>
            </a:pPr>
            <a:r>
              <a:rPr lang="en-US" i="1" dirty="0">
                <a:solidFill>
                  <a:srgbClr val="BC0436"/>
                </a:solidFill>
              </a:rPr>
              <a:t>Collection led strategy</a:t>
            </a:r>
            <a:br>
              <a:rPr lang="en-US" i="1" dirty="0"/>
            </a:br>
            <a:r>
              <a:rPr lang="en-US" i="1" dirty="0"/>
              <a:t>Strengthen PT-collection by</a:t>
            </a:r>
          </a:p>
          <a:p>
            <a:pPr lvl="2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800" dirty="0"/>
              <a:t>Improving collection and enforcement with taxpayer service</a:t>
            </a:r>
          </a:p>
          <a:p>
            <a:pPr lvl="2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800" dirty="0"/>
              <a:t>Less attention on improving quality of property information and accuracy of property valuation.</a:t>
            </a:r>
          </a:p>
          <a:p>
            <a:pPr lvl="2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800" dirty="0"/>
              <a:t>Collection leads to revenue, equity, efficiency and accountability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BC0436"/>
                </a:solidFill>
              </a:rPr>
              <a:t>Valuation pushed strategy</a:t>
            </a:r>
            <a:br>
              <a:rPr lang="en-US" i="1" dirty="0"/>
            </a:br>
            <a:r>
              <a:rPr lang="en-US" dirty="0"/>
              <a:t>Improving coverage and valuation ratios by focusing on: </a:t>
            </a:r>
            <a:endParaRPr lang="en-US" sz="2400" i="1" dirty="0"/>
          </a:p>
          <a:p>
            <a:pPr lvl="2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800" dirty="0"/>
              <a:t>Tax mapping</a:t>
            </a:r>
          </a:p>
          <a:p>
            <a:pPr lvl="2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800" dirty="0"/>
              <a:t>Fiscal Cadaster information</a:t>
            </a:r>
          </a:p>
          <a:p>
            <a:pPr lvl="2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800" dirty="0"/>
              <a:t>Accurate valuation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BC0436"/>
                </a:solidFill>
              </a:rPr>
              <a:t>Start with Collection led strategy, </a:t>
            </a:r>
            <a:br>
              <a:rPr lang="en-US" sz="2400" dirty="0">
                <a:solidFill>
                  <a:srgbClr val="BC0436"/>
                </a:solidFill>
              </a:rPr>
            </a:br>
            <a:r>
              <a:rPr lang="en-US" sz="2400" dirty="0">
                <a:solidFill>
                  <a:srgbClr val="BC0436"/>
                </a:solidFill>
              </a:rPr>
              <a:t>then followed by Valuation pushed strategy</a:t>
            </a:r>
          </a:p>
        </p:txBody>
      </p:sp>
    </p:spTree>
    <p:extLst>
      <p:ext uri="{BB962C8B-B14F-4D97-AF65-F5344CB8AC3E}">
        <p14:creationId xmlns:p14="http://schemas.microsoft.com/office/powerpoint/2010/main" val="11991846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91524" y="396000"/>
            <a:ext cx="8172000" cy="828000"/>
          </a:xfrm>
        </p:spPr>
        <p:txBody>
          <a:bodyPr/>
          <a:lstStyle/>
          <a:p>
            <a:r>
              <a:rPr lang="en-US" dirty="0"/>
              <a:t>4.	Strategies for </a:t>
            </a:r>
            <a:r>
              <a:rPr lang="en-US" dirty="0">
                <a:solidFill>
                  <a:srgbClr val="BC0436"/>
                </a:solidFill>
              </a:rPr>
              <a:t>Property</a:t>
            </a:r>
            <a:r>
              <a:rPr lang="en-US" dirty="0"/>
              <a:t> Tax Reform</a:t>
            </a:r>
            <a:br>
              <a:rPr lang="en-US" dirty="0"/>
            </a:br>
            <a:r>
              <a:rPr lang="en-US" sz="2400" i="1" dirty="0">
                <a:solidFill>
                  <a:schemeClr val="bg2">
                    <a:lumMod val="75000"/>
                  </a:schemeClr>
                </a:solidFill>
              </a:rPr>
              <a:t>4.3 Collection Led Strategy vs. Valuation Pushed Strategy: illustration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154837" y="1654717"/>
            <a:ext cx="8172000" cy="4680000"/>
          </a:xfrm>
        </p:spPr>
        <p:txBody>
          <a:bodyPr/>
          <a:lstStyle/>
          <a:p>
            <a:pPr lvl="1">
              <a:spcAft>
                <a:spcPts val="600"/>
              </a:spcAft>
            </a:pPr>
            <a:r>
              <a:rPr lang="en-US" i="1" dirty="0">
                <a:solidFill>
                  <a:srgbClr val="BC0436"/>
                </a:solidFill>
              </a:rPr>
              <a:t>Example of Quezon (Philippines) (1)</a:t>
            </a:r>
          </a:p>
          <a:p>
            <a:pPr lvl="2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800" i="1" dirty="0"/>
              <a:t>Started with collection-led strategy</a:t>
            </a:r>
          </a:p>
          <a:p>
            <a:pPr lvl="2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800" i="1" dirty="0"/>
              <a:t>PT Reform was linked to Local government management reforms: linking of enhanced revenues with expenditures on improved local services.</a:t>
            </a:r>
          </a:p>
          <a:p>
            <a:pPr lvl="2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800" i="1" dirty="0"/>
              <a:t>Mobilize stakeholder support by linking improved property tax mobilization with improved servicer delivery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5F39F16D-7F1F-4D4A-99BC-AC957B206A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926" t="16649" r="14328" b="29328"/>
          <a:stretch/>
        </p:blipFill>
        <p:spPr>
          <a:xfrm>
            <a:off x="0" y="3998793"/>
            <a:ext cx="9144000" cy="550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9197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91524" y="396000"/>
            <a:ext cx="8172000" cy="828000"/>
          </a:xfrm>
        </p:spPr>
        <p:txBody>
          <a:bodyPr/>
          <a:lstStyle/>
          <a:p>
            <a:r>
              <a:rPr lang="en-US" dirty="0"/>
              <a:t>4.	Strategies for </a:t>
            </a:r>
            <a:r>
              <a:rPr lang="en-US" dirty="0">
                <a:solidFill>
                  <a:srgbClr val="BC0436"/>
                </a:solidFill>
              </a:rPr>
              <a:t>Property</a:t>
            </a:r>
            <a:r>
              <a:rPr lang="en-US" dirty="0"/>
              <a:t> Tax Reform</a:t>
            </a:r>
            <a:br>
              <a:rPr lang="en-US" dirty="0"/>
            </a:br>
            <a:r>
              <a:rPr lang="en-US" sz="2400" i="1" dirty="0">
                <a:solidFill>
                  <a:schemeClr val="bg2">
                    <a:lumMod val="75000"/>
                  </a:schemeClr>
                </a:solidFill>
              </a:rPr>
              <a:t>4.3 Collection Led Strategy vs. Valuation Pushed Strategy: illustration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154837" y="1654717"/>
            <a:ext cx="8172000" cy="4680000"/>
          </a:xfrm>
        </p:spPr>
        <p:txBody>
          <a:bodyPr/>
          <a:lstStyle/>
          <a:p>
            <a:pPr lvl="1">
              <a:spcAft>
                <a:spcPts val="600"/>
              </a:spcAft>
            </a:pPr>
            <a:r>
              <a:rPr lang="en-US" i="1" dirty="0">
                <a:solidFill>
                  <a:srgbClr val="BC0436"/>
                </a:solidFill>
              </a:rPr>
              <a:t>Example of Quezon (Philippines) (2)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0157353-E0D7-4333-B43D-D4A0E79FCC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539" r="9146"/>
          <a:stretch/>
        </p:blipFill>
        <p:spPr>
          <a:xfrm>
            <a:off x="0" y="5281239"/>
            <a:ext cx="7354837" cy="1576762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41762ABF-3D8F-43A7-862F-64E63DC1A7EC}"/>
              </a:ext>
            </a:extLst>
          </p:cNvPr>
          <p:cNvSpPr/>
          <p:nvPr/>
        </p:nvSpPr>
        <p:spPr>
          <a:xfrm>
            <a:off x="348017" y="1983255"/>
            <a:ext cx="6093725" cy="2644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0900" lvl="1" indent="-342900">
              <a:lnSpc>
                <a:spcPts val="2500"/>
              </a:lnSpc>
              <a:spcAft>
                <a:spcPts val="600"/>
              </a:spcAft>
              <a:buSzPct val="130000"/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2328"/>
                </a:solidFill>
              </a:rPr>
              <a:t>Strong political leadership</a:t>
            </a:r>
          </a:p>
          <a:p>
            <a:pPr marL="630900" lvl="1" indent="-342900">
              <a:lnSpc>
                <a:spcPts val="2500"/>
              </a:lnSpc>
              <a:spcAft>
                <a:spcPts val="600"/>
              </a:spcAft>
              <a:buSzPct val="130000"/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2328"/>
                </a:solidFill>
              </a:rPr>
              <a:t>Excellent technical support </a:t>
            </a:r>
          </a:p>
          <a:p>
            <a:pPr marL="630900" lvl="1" indent="-342900">
              <a:lnSpc>
                <a:spcPts val="2500"/>
              </a:lnSpc>
              <a:spcAft>
                <a:spcPts val="600"/>
              </a:spcAft>
              <a:buSzPct val="130000"/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2328"/>
                </a:solidFill>
              </a:rPr>
              <a:t>Successful delivery of quality taxpayer education and awareness</a:t>
            </a:r>
          </a:p>
          <a:p>
            <a:pPr marL="630900" lvl="1" indent="-342900">
              <a:lnSpc>
                <a:spcPts val="2500"/>
              </a:lnSpc>
              <a:spcAft>
                <a:spcPts val="600"/>
              </a:spcAft>
              <a:buSzPct val="130000"/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2328"/>
                </a:solidFill>
              </a:rPr>
              <a:t>Lowering compliance costs</a:t>
            </a:r>
          </a:p>
          <a:p>
            <a:pPr marL="630900" lvl="1" indent="-342900">
              <a:lnSpc>
                <a:spcPts val="2500"/>
              </a:lnSpc>
              <a:spcAft>
                <a:spcPts val="600"/>
              </a:spcAft>
              <a:buSzPct val="130000"/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2328"/>
                </a:solidFill>
              </a:rPr>
              <a:t>Link improved property tax mobilization with improved service delivery</a:t>
            </a:r>
          </a:p>
        </p:txBody>
      </p:sp>
    </p:spTree>
    <p:extLst>
      <p:ext uri="{BB962C8B-B14F-4D97-AF65-F5344CB8AC3E}">
        <p14:creationId xmlns:p14="http://schemas.microsoft.com/office/powerpoint/2010/main" val="25938518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91524" y="396000"/>
            <a:ext cx="8172000" cy="828000"/>
          </a:xfrm>
        </p:spPr>
        <p:txBody>
          <a:bodyPr/>
          <a:lstStyle/>
          <a:p>
            <a:r>
              <a:rPr lang="en-US" dirty="0"/>
              <a:t>4.	Strategies for </a:t>
            </a:r>
            <a:r>
              <a:rPr lang="en-US" dirty="0">
                <a:solidFill>
                  <a:srgbClr val="BC0436"/>
                </a:solidFill>
              </a:rPr>
              <a:t>Property</a:t>
            </a:r>
            <a:r>
              <a:rPr lang="en-US" dirty="0"/>
              <a:t> Tax Reform</a:t>
            </a:r>
            <a:br>
              <a:rPr lang="en-US" dirty="0"/>
            </a:br>
            <a:r>
              <a:rPr lang="en-US" sz="2400" i="1" dirty="0">
                <a:solidFill>
                  <a:schemeClr val="bg2">
                    <a:lumMod val="75000"/>
                  </a:schemeClr>
                </a:solidFill>
              </a:rPr>
              <a:t>4.4 Property tax administration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154837" y="1370304"/>
            <a:ext cx="8172000" cy="4680000"/>
          </a:xfrm>
        </p:spPr>
        <p:txBody>
          <a:bodyPr/>
          <a:lstStyle/>
          <a:p>
            <a:pPr lvl="1">
              <a:spcAft>
                <a:spcPts val="600"/>
              </a:spcAft>
            </a:pPr>
            <a:r>
              <a:rPr lang="en-US" i="1" dirty="0">
                <a:solidFill>
                  <a:srgbClr val="BC0436"/>
                </a:solidFill>
              </a:rPr>
              <a:t>Research: Tax Administration is main constraint on tax policy in developing countries, due to </a:t>
            </a:r>
            <a:endParaRPr lang="en-US" i="1" dirty="0"/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800" dirty="0"/>
              <a:t>Narrow tax base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800" dirty="0"/>
              <a:t>Exemptions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800" dirty="0"/>
              <a:t>Ineffective assessment of properties by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sz="1800" dirty="0"/>
              <a:t>Poor market information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sz="1800" dirty="0"/>
              <a:t>Lack of frequent revaluations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sz="1800" dirty="0"/>
              <a:t>Inaccuracies in cadaster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sz="1800" dirty="0"/>
              <a:t>Lack of qualified assessors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sz="1800" dirty="0"/>
              <a:t>Etc.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800" dirty="0"/>
              <a:t>Low tax rates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800" dirty="0"/>
              <a:t>Low collection and enforcement and low taxpayer service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BC0436"/>
                </a:solidFill>
              </a:rPr>
              <a:t>“A poorly administered tax may be worse than no tax at all”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BC0436"/>
                </a:solidFill>
              </a:rPr>
              <a:t>Accuracy of property value versus administrative costs: </a:t>
            </a:r>
            <a:br>
              <a:rPr lang="en-US" i="1" dirty="0">
                <a:solidFill>
                  <a:srgbClr val="BC0436"/>
                </a:solidFill>
              </a:rPr>
            </a:br>
            <a:r>
              <a:rPr lang="en-US" i="1" dirty="0">
                <a:solidFill>
                  <a:srgbClr val="BC0436"/>
                </a:solidFill>
              </a:rPr>
              <a:t>trade off (more accurate costs more)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i="1" dirty="0">
              <a:solidFill>
                <a:srgbClr val="BC0436"/>
              </a:solidFill>
            </a:endParaRP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i="1" dirty="0">
              <a:solidFill>
                <a:srgbClr val="BC04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991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	Introduction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Introduction Arjen </a:t>
            </a:r>
            <a:r>
              <a:rPr lang="en-US" sz="2400" dirty="0" err="1"/>
              <a:t>Schep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This presentation: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i="1" dirty="0"/>
              <a:t>     valuation or assessment technique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i="1" dirty="0"/>
              <a:t>     technical elements of property tax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i="1" dirty="0"/>
              <a:t>     (elements for) strategies for Property Tax (PT) reform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i="1" dirty="0"/>
              <a:t>Based on:</a:t>
            </a:r>
          </a:p>
          <a:p>
            <a:pPr lvl="3">
              <a:buFont typeface="Wingdings" panose="05000000000000000000" pitchFamily="2" charset="2"/>
              <a:buChar char="ü"/>
            </a:pPr>
            <a:r>
              <a:rPr lang="en-US" i="1" dirty="0"/>
              <a:t>Academic literature</a:t>
            </a:r>
          </a:p>
          <a:p>
            <a:pPr lvl="3">
              <a:buFont typeface="Wingdings" panose="05000000000000000000" pitchFamily="2" charset="2"/>
              <a:buChar char="ü"/>
            </a:pPr>
            <a:r>
              <a:rPr lang="en-US" i="1" dirty="0"/>
              <a:t>Own research </a:t>
            </a:r>
          </a:p>
          <a:p>
            <a:pPr lvl="3">
              <a:buFont typeface="Wingdings" panose="05000000000000000000" pitchFamily="2" charset="2"/>
              <a:buChar char="ü"/>
            </a:pPr>
            <a:r>
              <a:rPr lang="en-US" i="1" dirty="0"/>
              <a:t>Africa project VNG international</a:t>
            </a:r>
          </a:p>
          <a:p>
            <a:pPr lvl="3">
              <a:buFont typeface="Wingdings" panose="05000000000000000000" pitchFamily="2" charset="2"/>
              <a:buChar char="ü"/>
            </a:pPr>
            <a:endParaRPr lang="en-US" i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Beforehand: no ‘silver bullet’ strategy available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Goal: Insight in specific challenges in PT Reform and able to translate these into a possible strategy for own specific situation</a:t>
            </a:r>
            <a:br>
              <a:rPr lang="en-US" i="1" dirty="0"/>
            </a:br>
            <a:endParaRPr lang="en-US" i="1" dirty="0"/>
          </a:p>
          <a:p>
            <a:endParaRPr lang="en-US" dirty="0"/>
          </a:p>
        </p:txBody>
      </p:sp>
      <p:pic>
        <p:nvPicPr>
          <p:cNvPr id="2050" name="Picture 2" descr="Afbeeldingsresultaat voor red 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962" y="2267602"/>
            <a:ext cx="233876" cy="233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313" y="2572879"/>
            <a:ext cx="237765" cy="237765"/>
          </a:xfrm>
          <a:prstGeom prst="rect">
            <a:avLst/>
          </a:prstGeom>
        </p:spPr>
      </p:pic>
      <p:pic>
        <p:nvPicPr>
          <p:cNvPr id="2052" name="Picture 4" descr="Afbeeldingsresultaat voor green 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573" y="2882045"/>
            <a:ext cx="264155" cy="264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7501" y="3751385"/>
            <a:ext cx="1327715" cy="131009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91524" y="396000"/>
            <a:ext cx="8172000" cy="828000"/>
          </a:xfrm>
        </p:spPr>
        <p:txBody>
          <a:bodyPr/>
          <a:lstStyle/>
          <a:p>
            <a:r>
              <a:rPr lang="en-US" dirty="0"/>
              <a:t>4.	Strategies for </a:t>
            </a:r>
            <a:r>
              <a:rPr lang="en-US" dirty="0">
                <a:solidFill>
                  <a:srgbClr val="BC0436"/>
                </a:solidFill>
              </a:rPr>
              <a:t>Property</a:t>
            </a:r>
            <a:r>
              <a:rPr lang="en-US" dirty="0"/>
              <a:t> Tax Reform</a:t>
            </a:r>
            <a:br>
              <a:rPr lang="en-US" dirty="0"/>
            </a:br>
            <a:r>
              <a:rPr lang="en-US" sz="2400" i="1" dirty="0">
                <a:solidFill>
                  <a:schemeClr val="bg2">
                    <a:lumMod val="75000"/>
                  </a:schemeClr>
                </a:solidFill>
              </a:rPr>
              <a:t>4.5 Building a tax payers culture (1)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154837" y="1410877"/>
            <a:ext cx="8172000" cy="4680000"/>
          </a:xfrm>
        </p:spPr>
        <p:txBody>
          <a:bodyPr/>
          <a:lstStyle/>
          <a:p>
            <a:pPr marL="288000" lvl="1" indent="0">
              <a:spcAft>
                <a:spcPts val="600"/>
              </a:spcAft>
              <a:buNone/>
            </a:pPr>
            <a:r>
              <a:rPr lang="en-US" i="1" dirty="0"/>
              <a:t>Besides technical approach also:</a:t>
            </a:r>
          </a:p>
          <a:p>
            <a:pPr lvl="1"/>
            <a:r>
              <a:rPr lang="en-US" b="1" i="1" dirty="0"/>
              <a:t>Engagement</a:t>
            </a:r>
            <a:r>
              <a:rPr lang="en-US" i="1" dirty="0"/>
              <a:t> between governments and citizens over tax issues</a:t>
            </a:r>
          </a:p>
          <a:p>
            <a:pPr lvl="1"/>
            <a:r>
              <a:rPr lang="en-US" i="1" dirty="0"/>
              <a:t>Tax system can contribute to </a:t>
            </a:r>
            <a:r>
              <a:rPr lang="en-US" b="1" i="1" dirty="0"/>
              <a:t>accountability relationships </a:t>
            </a:r>
            <a:r>
              <a:rPr lang="en-US" i="1" dirty="0"/>
              <a:t>between government and citizens</a:t>
            </a:r>
          </a:p>
          <a:p>
            <a:pPr lvl="1"/>
            <a:r>
              <a:rPr lang="en-US" i="1" dirty="0"/>
              <a:t>Resolving technical issues (narrow tax base, exemptions, etc.) have also effect on compliance of tax payers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800" dirty="0"/>
              <a:t>Leads to a fair and equitable tax regime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800" dirty="0"/>
              <a:t>Builds a tax paying culture</a:t>
            </a:r>
          </a:p>
          <a:p>
            <a:pPr lvl="1"/>
            <a:r>
              <a:rPr lang="en-US" b="1" i="1" dirty="0"/>
              <a:t>Compliance strategy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800" dirty="0"/>
              <a:t>Not only based on detection and punishment, but also on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800" dirty="0"/>
              <a:t>Services and trust</a:t>
            </a:r>
          </a:p>
          <a:p>
            <a:pPr lvl="1"/>
            <a:r>
              <a:rPr lang="en-US" i="1" dirty="0"/>
              <a:t>Find right </a:t>
            </a:r>
            <a:r>
              <a:rPr lang="en-US" b="1" i="1" dirty="0"/>
              <a:t>balance</a:t>
            </a:r>
            <a:r>
              <a:rPr lang="en-US" i="1" dirty="0"/>
              <a:t> between expansion of tax base, compliance and enforcement</a:t>
            </a:r>
          </a:p>
          <a:p>
            <a:pPr lvl="1">
              <a:spcAft>
                <a:spcPts val="600"/>
              </a:spcAft>
            </a:pPr>
            <a:endParaRPr lang="en-US" i="1" dirty="0"/>
          </a:p>
          <a:p>
            <a:pPr lvl="1">
              <a:spcAft>
                <a:spcPts val="600"/>
              </a:spcAft>
            </a:pPr>
            <a:endParaRPr lang="en-US" i="1" dirty="0">
              <a:solidFill>
                <a:srgbClr val="BC04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294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91524" y="396000"/>
            <a:ext cx="8172000" cy="828000"/>
          </a:xfrm>
        </p:spPr>
        <p:txBody>
          <a:bodyPr/>
          <a:lstStyle/>
          <a:p>
            <a:r>
              <a:rPr lang="en-US" dirty="0"/>
              <a:t>4.	Strategies for </a:t>
            </a:r>
            <a:r>
              <a:rPr lang="en-US" dirty="0">
                <a:solidFill>
                  <a:srgbClr val="BC0436"/>
                </a:solidFill>
              </a:rPr>
              <a:t>Property</a:t>
            </a:r>
            <a:r>
              <a:rPr lang="en-US" dirty="0"/>
              <a:t> Tax Reform</a:t>
            </a:r>
            <a:br>
              <a:rPr lang="en-US" dirty="0"/>
            </a:br>
            <a:r>
              <a:rPr lang="en-US" sz="2400" i="1" dirty="0">
                <a:solidFill>
                  <a:schemeClr val="bg2">
                    <a:lumMod val="75000"/>
                  </a:schemeClr>
                </a:solidFill>
              </a:rPr>
              <a:t>4.5 Building a tax payers culture (2)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374293" y="1255453"/>
            <a:ext cx="8172000" cy="4680000"/>
          </a:xfrm>
        </p:spPr>
        <p:txBody>
          <a:bodyPr/>
          <a:lstStyle/>
          <a:p>
            <a:pPr lvl="1">
              <a:spcAft>
                <a:spcPts val="600"/>
              </a:spcAft>
            </a:pPr>
            <a:r>
              <a:rPr lang="en-US" i="1" dirty="0"/>
              <a:t>Revenue enhancement should be linked to quality and quantity of government expenditure: improve public expenditure management and delivery of public services</a:t>
            </a:r>
          </a:p>
          <a:p>
            <a:pPr lvl="2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800" dirty="0"/>
              <a:t>Property Tax is perceived as a ‘benefit tax’</a:t>
            </a:r>
          </a:p>
          <a:p>
            <a:pPr lvl="2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800" dirty="0"/>
              <a:t>Accountability of government is improved</a:t>
            </a:r>
          </a:p>
          <a:p>
            <a:pPr lvl="2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800" dirty="0"/>
              <a:t>Tax reform can become catalyst for improvements in government performance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i="1" dirty="0"/>
              <a:t>Improve tax compliance by improving ‘customer service’</a:t>
            </a:r>
          </a:p>
          <a:p>
            <a:pPr lvl="2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800" dirty="0"/>
              <a:t>Make paying taxes ‘user-friendly’</a:t>
            </a:r>
          </a:p>
          <a:p>
            <a:pPr lvl="2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800" dirty="0"/>
              <a:t>Reduce administrative costs</a:t>
            </a:r>
          </a:p>
          <a:p>
            <a:pPr lvl="2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800" dirty="0"/>
              <a:t>Simplify regulation and procedures</a:t>
            </a:r>
          </a:p>
          <a:p>
            <a:pPr lvl="2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800" dirty="0"/>
              <a:t>Provide information/education</a:t>
            </a:r>
          </a:p>
          <a:p>
            <a:pPr lvl="2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800" dirty="0"/>
              <a:t>Use mobile apps and websites</a:t>
            </a:r>
          </a:p>
          <a:p>
            <a:pPr lvl="2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800" dirty="0"/>
              <a:t>Etc.</a:t>
            </a:r>
          </a:p>
          <a:p>
            <a:pPr lvl="1">
              <a:spcAft>
                <a:spcPts val="600"/>
              </a:spcAft>
            </a:pPr>
            <a:endParaRPr lang="en-US" sz="1800" dirty="0"/>
          </a:p>
          <a:p>
            <a:pPr lvl="2">
              <a:spcAft>
                <a:spcPts val="600"/>
              </a:spcAft>
            </a:pPr>
            <a:endParaRPr lang="en-US" sz="1800" dirty="0"/>
          </a:p>
          <a:p>
            <a:pPr marL="576000" lvl="2" indent="0">
              <a:spcAft>
                <a:spcPts val="600"/>
              </a:spcAft>
              <a:buNone/>
            </a:pPr>
            <a:endParaRPr lang="en-US" sz="1800" dirty="0"/>
          </a:p>
          <a:p>
            <a:pPr lvl="2">
              <a:spcAft>
                <a:spcPts val="600"/>
              </a:spcAft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1188188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91524" y="396000"/>
            <a:ext cx="8172000" cy="828000"/>
          </a:xfrm>
        </p:spPr>
        <p:txBody>
          <a:bodyPr/>
          <a:lstStyle/>
          <a:p>
            <a:r>
              <a:rPr lang="en-US" dirty="0"/>
              <a:t>4.	Strategies for </a:t>
            </a:r>
            <a:r>
              <a:rPr lang="en-US" dirty="0">
                <a:solidFill>
                  <a:srgbClr val="BC0436"/>
                </a:solidFill>
              </a:rPr>
              <a:t>Property</a:t>
            </a:r>
            <a:r>
              <a:rPr lang="en-US" dirty="0"/>
              <a:t> Tax Reform</a:t>
            </a:r>
            <a:br>
              <a:rPr lang="en-US" dirty="0"/>
            </a:br>
            <a:r>
              <a:rPr lang="en-US" sz="2400" i="1" dirty="0">
                <a:solidFill>
                  <a:schemeClr val="bg2">
                    <a:lumMod val="75000"/>
                  </a:schemeClr>
                </a:solidFill>
              </a:rPr>
              <a:t>4.6 Role of decentralization on PT Reform (1)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374293" y="1255453"/>
            <a:ext cx="8172000" cy="4680000"/>
          </a:xfrm>
        </p:spPr>
        <p:txBody>
          <a:bodyPr/>
          <a:lstStyle/>
          <a:p>
            <a:pPr lvl="1">
              <a:spcAft>
                <a:spcPts val="600"/>
              </a:spcAft>
            </a:pPr>
            <a:r>
              <a:rPr lang="en-US" i="1" dirty="0"/>
              <a:t>Success of PT Reform is dependent on level of decentralization of adequate revenue autonomy in regard to:</a:t>
            </a:r>
          </a:p>
          <a:p>
            <a:pPr lvl="2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800" dirty="0"/>
              <a:t>Responsibility</a:t>
            </a:r>
          </a:p>
          <a:p>
            <a:pPr lvl="2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800" dirty="0"/>
              <a:t>Capacity</a:t>
            </a:r>
          </a:p>
          <a:p>
            <a:pPr lvl="2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800" dirty="0"/>
              <a:t>Resources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i="1" dirty="0"/>
              <a:t>Local governments should be given</a:t>
            </a:r>
          </a:p>
          <a:p>
            <a:pPr lvl="2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800" dirty="0"/>
              <a:t>Adequate and necessary discretion</a:t>
            </a:r>
          </a:p>
          <a:p>
            <a:pPr lvl="2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800" dirty="0"/>
              <a:t>Accountability constraints</a:t>
            </a:r>
          </a:p>
          <a:p>
            <a:pPr lvl="2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800" dirty="0"/>
              <a:t>Influence tax policy and administration (at the margin)</a:t>
            </a:r>
          </a:p>
          <a:p>
            <a:pPr lvl="2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800" dirty="0"/>
              <a:t>Possibility to link PT revenue mobilization with improved service delivery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Intergovernmental transfers and shared taxes should be designed to minimize disincentives for mobilization of local revenues</a:t>
            </a:r>
          </a:p>
          <a:p>
            <a:pPr lvl="2"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lang="en-US" sz="1800" dirty="0"/>
          </a:p>
          <a:p>
            <a:pPr lvl="2"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lang="en-US" sz="1800" dirty="0"/>
          </a:p>
          <a:p>
            <a:pPr lvl="1">
              <a:spcAft>
                <a:spcPts val="600"/>
              </a:spcAft>
            </a:pPr>
            <a:endParaRPr lang="en-US" sz="1800" dirty="0"/>
          </a:p>
          <a:p>
            <a:pPr lvl="2">
              <a:spcAft>
                <a:spcPts val="600"/>
              </a:spcAft>
            </a:pPr>
            <a:endParaRPr lang="en-US" sz="1800" dirty="0"/>
          </a:p>
          <a:p>
            <a:pPr marL="576000" lvl="2" indent="0">
              <a:spcAft>
                <a:spcPts val="600"/>
              </a:spcAft>
              <a:buNone/>
            </a:pPr>
            <a:endParaRPr lang="en-US" sz="1800" dirty="0"/>
          </a:p>
          <a:p>
            <a:pPr lvl="2">
              <a:spcAft>
                <a:spcPts val="600"/>
              </a:spcAft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4368640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91524" y="396000"/>
            <a:ext cx="8172000" cy="828000"/>
          </a:xfrm>
        </p:spPr>
        <p:txBody>
          <a:bodyPr/>
          <a:lstStyle/>
          <a:p>
            <a:r>
              <a:rPr lang="en-US" dirty="0"/>
              <a:t>4.	Strategies for </a:t>
            </a:r>
            <a:r>
              <a:rPr lang="en-US" dirty="0">
                <a:solidFill>
                  <a:srgbClr val="BC0436"/>
                </a:solidFill>
              </a:rPr>
              <a:t>Property</a:t>
            </a:r>
            <a:r>
              <a:rPr lang="en-US" dirty="0"/>
              <a:t> Tax Reform</a:t>
            </a:r>
            <a:br>
              <a:rPr lang="en-US" dirty="0"/>
            </a:br>
            <a:r>
              <a:rPr lang="en-US" sz="2400" i="1" dirty="0">
                <a:solidFill>
                  <a:schemeClr val="bg2">
                    <a:lumMod val="75000"/>
                  </a:schemeClr>
                </a:solidFill>
              </a:rPr>
              <a:t>4.6 Role of decentralization on PT Reform (2)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374293" y="1486778"/>
            <a:ext cx="8172000" cy="4680000"/>
          </a:xfrm>
        </p:spPr>
        <p:txBody>
          <a:bodyPr/>
          <a:lstStyle/>
          <a:p>
            <a:pPr lvl="1"/>
            <a:r>
              <a:rPr lang="en-US" i="1" dirty="0"/>
              <a:t>Essential for effective decentralization (of PT)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800" dirty="0"/>
              <a:t>Local government should be able to raise a good share of their revenues by</a:t>
            </a:r>
            <a:br>
              <a:rPr lang="en-US" sz="1800" dirty="0"/>
            </a:br>
            <a:r>
              <a:rPr lang="en-US" sz="1800" b="1" dirty="0"/>
              <a:t>setting tax rates for property tax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800" dirty="0"/>
              <a:t>Decentralization can be asymmetric: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sz="1800" dirty="0"/>
              <a:t>Full tax administration for large local governments (with more administrative capacity)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sz="1800" dirty="0"/>
              <a:t>Smaller government: limited tax administration functions</a:t>
            </a:r>
          </a:p>
          <a:p>
            <a:pPr marL="864000" lvl="3" indent="0">
              <a:buNone/>
            </a:pPr>
            <a:r>
              <a:rPr lang="en-US" sz="1800" b="1" dirty="0"/>
              <a:t>&gt;Trade off</a:t>
            </a:r>
            <a:r>
              <a:rPr lang="en-US" sz="1800" dirty="0"/>
              <a:t>: efficiency vs. accountability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800" dirty="0"/>
              <a:t>Authority to change tax base? Only in situations of significant hardship, </a:t>
            </a:r>
            <a:br>
              <a:rPr lang="en-US" sz="1800" dirty="0"/>
            </a:br>
            <a:r>
              <a:rPr lang="en-US" sz="1800" dirty="0" err="1"/>
              <a:t>s.a.</a:t>
            </a:r>
            <a:r>
              <a:rPr lang="en-US" sz="1800" dirty="0"/>
              <a:t> circuit breakers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800" dirty="0"/>
              <a:t>Local authorities should be politically accountable to </a:t>
            </a:r>
            <a:br>
              <a:rPr lang="en-US" sz="1800" dirty="0"/>
            </a:br>
            <a:r>
              <a:rPr lang="en-US" sz="1800" dirty="0"/>
              <a:t>their communities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800" dirty="0"/>
              <a:t>Improving tax compliance is shared responsibility of Central government and Local government</a:t>
            </a:r>
          </a:p>
          <a:p>
            <a:pPr lvl="1">
              <a:spcAft>
                <a:spcPts val="600"/>
              </a:spcAft>
            </a:pPr>
            <a:endParaRPr lang="en-US" sz="1800" dirty="0"/>
          </a:p>
          <a:p>
            <a:pPr lvl="2">
              <a:spcAft>
                <a:spcPts val="600"/>
              </a:spcAft>
            </a:pPr>
            <a:endParaRPr lang="en-US" sz="1800" dirty="0"/>
          </a:p>
          <a:p>
            <a:pPr marL="576000" lvl="2" indent="0">
              <a:spcAft>
                <a:spcPts val="600"/>
              </a:spcAft>
              <a:buNone/>
            </a:pPr>
            <a:endParaRPr lang="en-US" sz="1800" dirty="0"/>
          </a:p>
          <a:p>
            <a:pPr lvl="2">
              <a:spcAft>
                <a:spcPts val="600"/>
              </a:spcAft>
            </a:pPr>
            <a:endParaRPr lang="en-US" i="1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F7F202A6-2EC2-407A-B34C-31C8E14A71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3995" y="3630196"/>
            <a:ext cx="1319057" cy="131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4392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 outline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491525" y="963172"/>
            <a:ext cx="8172000" cy="46800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bg2"/>
                </a:solidFill>
              </a:rPr>
              <a:t>Introduction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bg2"/>
                </a:solidFill>
              </a:rPr>
              <a:t>Basic elements of a good property tax</a:t>
            </a:r>
            <a:br>
              <a:rPr lang="en-US" dirty="0">
                <a:solidFill>
                  <a:schemeClr val="bg2"/>
                </a:solidFill>
              </a:rPr>
            </a:br>
            <a:r>
              <a:rPr lang="en-US" sz="1600" i="1" dirty="0">
                <a:solidFill>
                  <a:schemeClr val="bg2"/>
                </a:solidFill>
              </a:rPr>
              <a:t>- 2.1 A good tax in general</a:t>
            </a:r>
            <a:br>
              <a:rPr lang="en-US" sz="1600" i="1" dirty="0">
                <a:solidFill>
                  <a:schemeClr val="bg2"/>
                </a:solidFill>
              </a:rPr>
            </a:br>
            <a:r>
              <a:rPr lang="en-US" sz="1600" i="1" dirty="0">
                <a:solidFill>
                  <a:schemeClr val="bg2"/>
                </a:solidFill>
              </a:rPr>
              <a:t>- 2.2 A good local tax</a:t>
            </a:r>
            <a:br>
              <a:rPr lang="en-US" sz="1600" i="1" dirty="0">
                <a:solidFill>
                  <a:schemeClr val="bg2"/>
                </a:solidFill>
              </a:rPr>
            </a:br>
            <a:r>
              <a:rPr lang="en-US" sz="1600" i="1" dirty="0">
                <a:solidFill>
                  <a:schemeClr val="bg2"/>
                </a:solidFill>
              </a:rPr>
              <a:t>- 2.3 Why don’t property taxes live up to their expectations?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bg2"/>
                </a:solidFill>
              </a:rPr>
              <a:t>Central &amp; Local government relations</a:t>
            </a:r>
            <a:br>
              <a:rPr lang="en-US" dirty="0">
                <a:solidFill>
                  <a:schemeClr val="bg2"/>
                </a:solidFill>
              </a:rPr>
            </a:br>
            <a:r>
              <a:rPr lang="en-US" sz="1600" i="1" dirty="0">
                <a:solidFill>
                  <a:schemeClr val="bg2"/>
                </a:solidFill>
              </a:rPr>
              <a:t>- 3.1 Central or Local Property Tax</a:t>
            </a:r>
            <a:br>
              <a:rPr lang="en-US" sz="1600" i="1" dirty="0">
                <a:solidFill>
                  <a:schemeClr val="bg2"/>
                </a:solidFill>
              </a:rPr>
            </a:br>
            <a:r>
              <a:rPr lang="en-US" sz="1600" i="1" dirty="0">
                <a:solidFill>
                  <a:schemeClr val="bg2"/>
                </a:solidFill>
              </a:rPr>
              <a:t>- 3.2 Intergovernmental transfers</a:t>
            </a:r>
            <a:br>
              <a:rPr lang="en-US" sz="1600" i="1" dirty="0">
                <a:solidFill>
                  <a:schemeClr val="bg2"/>
                </a:solidFill>
              </a:rPr>
            </a:br>
            <a:r>
              <a:rPr lang="en-US" sz="1600" i="1" dirty="0">
                <a:solidFill>
                  <a:schemeClr val="bg2"/>
                </a:solidFill>
              </a:rPr>
              <a:t>- 3.3 Tax revenue autonomy &amp; fiscal capacity of local governments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bg2"/>
                </a:solidFill>
              </a:rPr>
              <a:t>Strategies for PT Reform</a:t>
            </a:r>
            <a:br>
              <a:rPr lang="en-US" dirty="0">
                <a:solidFill>
                  <a:schemeClr val="bg2"/>
                </a:solidFill>
              </a:rPr>
            </a:br>
            <a:r>
              <a:rPr lang="en-US" sz="1600" i="1" dirty="0">
                <a:solidFill>
                  <a:schemeClr val="bg2"/>
                </a:solidFill>
              </a:rPr>
              <a:t>- 4.1 General Strategies</a:t>
            </a:r>
            <a:br>
              <a:rPr lang="en-US" sz="1600" i="1" dirty="0">
                <a:solidFill>
                  <a:schemeClr val="bg2"/>
                </a:solidFill>
              </a:rPr>
            </a:br>
            <a:r>
              <a:rPr lang="en-US" sz="1600" i="1" dirty="0">
                <a:solidFill>
                  <a:schemeClr val="bg2"/>
                </a:solidFill>
              </a:rPr>
              <a:t>- 4.2 Necessary conditions for successful PT Reform </a:t>
            </a:r>
            <a:br>
              <a:rPr lang="en-US" sz="1600" i="1" dirty="0">
                <a:solidFill>
                  <a:schemeClr val="bg2"/>
                </a:solidFill>
              </a:rPr>
            </a:br>
            <a:r>
              <a:rPr lang="en-US" sz="1600" i="1" dirty="0">
                <a:solidFill>
                  <a:schemeClr val="bg2"/>
                </a:solidFill>
              </a:rPr>
              <a:t>- 4.3 Collection Led Strategy vs. Valuation Pushed Strategy</a:t>
            </a:r>
            <a:br>
              <a:rPr lang="en-US" sz="1600" i="1" dirty="0">
                <a:solidFill>
                  <a:schemeClr val="bg2"/>
                </a:solidFill>
              </a:rPr>
            </a:br>
            <a:r>
              <a:rPr lang="en-US" sz="1600" i="1" dirty="0">
                <a:solidFill>
                  <a:schemeClr val="bg2"/>
                </a:solidFill>
              </a:rPr>
              <a:t>- 4.4 Property Tax Administration</a:t>
            </a:r>
            <a:br>
              <a:rPr lang="en-US" sz="1600" i="1" dirty="0">
                <a:solidFill>
                  <a:schemeClr val="bg2"/>
                </a:solidFill>
              </a:rPr>
            </a:br>
            <a:r>
              <a:rPr lang="en-US" sz="1600" i="1" dirty="0">
                <a:solidFill>
                  <a:schemeClr val="bg2"/>
                </a:solidFill>
              </a:rPr>
              <a:t>- 4.5 Building a taxpayers culture</a:t>
            </a:r>
            <a:br>
              <a:rPr lang="en-US" sz="1600" i="1" dirty="0">
                <a:solidFill>
                  <a:schemeClr val="bg2"/>
                </a:solidFill>
              </a:rPr>
            </a:br>
            <a:r>
              <a:rPr lang="en-US" sz="1600" i="1" dirty="0">
                <a:solidFill>
                  <a:schemeClr val="bg2"/>
                </a:solidFill>
              </a:rPr>
              <a:t>- 4.6	Role of central government in PT Reform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BC0436"/>
                </a:solidFill>
              </a:rPr>
              <a:t>Conclusions</a:t>
            </a:r>
          </a:p>
          <a:p>
            <a:pPr marL="457200" indent="-457200">
              <a:buAutoNum type="arabicPeriod"/>
            </a:pPr>
            <a:r>
              <a:rPr lang="en-US" dirty="0">
                <a:solidFill>
                  <a:schemeClr val="bg2"/>
                </a:solidFill>
              </a:rPr>
              <a:t>Example from VNG International in Ghana</a:t>
            </a:r>
          </a:p>
          <a:p>
            <a:pPr marL="457200" indent="-457200">
              <a:buAutoNum type="arabicPeriod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5011310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91524" y="396000"/>
            <a:ext cx="8172000" cy="579360"/>
          </a:xfrm>
        </p:spPr>
        <p:txBody>
          <a:bodyPr/>
          <a:lstStyle/>
          <a:p>
            <a:r>
              <a:rPr lang="en-US" dirty="0"/>
              <a:t>5.	Conclusions</a:t>
            </a:r>
            <a:br>
              <a:rPr lang="en-US" dirty="0"/>
            </a:br>
            <a:endParaRPr lang="en-US" sz="2400" i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276757" y="1089000"/>
            <a:ext cx="8172000" cy="4680000"/>
          </a:xfrm>
        </p:spPr>
        <p:txBody>
          <a:bodyPr/>
          <a:lstStyle/>
          <a:p>
            <a:pPr lvl="1">
              <a:lnSpc>
                <a:spcPct val="100000"/>
              </a:lnSpc>
            </a:pPr>
            <a:r>
              <a:rPr lang="en-US" i="1" dirty="0"/>
              <a:t>PT can become a good instrument for domestic resource mobilization</a:t>
            </a:r>
          </a:p>
          <a:p>
            <a:pPr lvl="1">
              <a:lnSpc>
                <a:spcPct val="100000"/>
              </a:lnSpc>
            </a:pPr>
            <a:r>
              <a:rPr lang="en-US" i="1" dirty="0"/>
              <a:t>Both technical and policy issues have to be addressed </a:t>
            </a:r>
          </a:p>
          <a:p>
            <a:pPr lvl="1">
              <a:lnSpc>
                <a:spcPct val="100000"/>
              </a:lnSpc>
            </a:pPr>
            <a:r>
              <a:rPr lang="en-US" i="1" dirty="0"/>
              <a:t>Combine strengths of both central and local government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002328"/>
                </a:solidFill>
              </a:rPr>
              <a:t>Improve tax administration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002328"/>
                </a:solidFill>
              </a:rPr>
              <a:t>Start with Collection led strategy, then followed by Valuation pushed strategy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002328"/>
                </a:solidFill>
              </a:rPr>
              <a:t>Find right balance between expansion of tax base, compliance and enforcement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002328"/>
                </a:solidFill>
              </a:rPr>
              <a:t>Get support and compliance from taxpayers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002328"/>
                </a:solidFill>
              </a:rPr>
              <a:t>Cushion the impact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002328"/>
                </a:solidFill>
              </a:rPr>
              <a:t>Link revenue enhancement to quality of government expenditure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002328"/>
                </a:solidFill>
              </a:rPr>
              <a:t>Decentralize adequate revenue autonomy to local government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002328"/>
                </a:solidFill>
              </a:rPr>
              <a:t>Intergovernmental transfers should encourage mobilization of local revenues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i="1" dirty="0">
              <a:solidFill>
                <a:srgbClr val="002328"/>
              </a:solidFill>
            </a:endParaRP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i="1" dirty="0">
              <a:solidFill>
                <a:srgbClr val="002328"/>
              </a:solidFill>
            </a:endParaRP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i="1" dirty="0">
              <a:solidFill>
                <a:srgbClr val="002328"/>
              </a:solidFill>
            </a:endParaRP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i="1" dirty="0">
              <a:solidFill>
                <a:srgbClr val="002328"/>
              </a:solidFill>
            </a:endParaRP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i="1" dirty="0">
              <a:solidFill>
                <a:srgbClr val="002328"/>
              </a:solidFill>
            </a:endParaRP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i="1" dirty="0">
              <a:solidFill>
                <a:srgbClr val="002328"/>
              </a:solidFill>
            </a:endParaRPr>
          </a:p>
          <a:p>
            <a:pPr lvl="1"/>
            <a:endParaRPr lang="en-US" i="1" dirty="0"/>
          </a:p>
          <a:p>
            <a:pPr lvl="1"/>
            <a:endParaRPr lang="en-US" i="1" dirty="0"/>
          </a:p>
          <a:p>
            <a:pPr lvl="1">
              <a:spcAft>
                <a:spcPts val="600"/>
              </a:spcAft>
            </a:pPr>
            <a:endParaRPr lang="en-US" sz="1800" dirty="0"/>
          </a:p>
          <a:p>
            <a:pPr lvl="2">
              <a:spcAft>
                <a:spcPts val="600"/>
              </a:spcAft>
            </a:pPr>
            <a:endParaRPr lang="en-US" sz="1800" dirty="0"/>
          </a:p>
          <a:p>
            <a:pPr marL="576000" lvl="2" indent="0">
              <a:spcAft>
                <a:spcPts val="600"/>
              </a:spcAft>
              <a:buNone/>
            </a:pPr>
            <a:endParaRPr lang="en-US" sz="1800" dirty="0"/>
          </a:p>
          <a:p>
            <a:pPr lvl="2">
              <a:spcAft>
                <a:spcPts val="600"/>
              </a:spcAft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5884823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91524" y="396000"/>
            <a:ext cx="8172000" cy="579360"/>
          </a:xfrm>
        </p:spPr>
        <p:txBody>
          <a:bodyPr/>
          <a:lstStyle/>
          <a:p>
            <a:r>
              <a:rPr lang="en-US" dirty="0"/>
              <a:t>6.	Example: VNG International in Ghana</a:t>
            </a:r>
            <a:br>
              <a:rPr lang="en-US" dirty="0"/>
            </a:br>
            <a:endParaRPr lang="en-US" sz="2400" i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276757" y="1089000"/>
            <a:ext cx="8172000" cy="4680000"/>
          </a:xfrm>
        </p:spPr>
        <p:txBody>
          <a:bodyPr/>
          <a:lstStyle/>
          <a:p>
            <a:pPr lvl="1">
              <a:lnSpc>
                <a:spcPct val="100000"/>
              </a:lnSpc>
            </a:pPr>
            <a:r>
              <a:rPr lang="en-US" i="1" dirty="0"/>
              <a:t>VNG International: International Cooperation Agency of the Association of Netherlands Municipalities</a:t>
            </a:r>
          </a:p>
          <a:p>
            <a:pPr lvl="1">
              <a:lnSpc>
                <a:spcPct val="100000"/>
              </a:lnSpc>
            </a:pPr>
            <a:r>
              <a:rPr lang="en-US" i="1" dirty="0">
                <a:solidFill>
                  <a:srgbClr val="002328"/>
                </a:solidFill>
              </a:rPr>
              <a:t>Project: Increase local tax revenues to finance sustainable services in Ghana</a:t>
            </a:r>
          </a:p>
          <a:p>
            <a:pPr lvl="1">
              <a:lnSpc>
                <a:spcPct val="100000"/>
              </a:lnSpc>
            </a:pPr>
            <a:r>
              <a:rPr lang="en-US" i="1" dirty="0">
                <a:solidFill>
                  <a:srgbClr val="002328"/>
                </a:solidFill>
              </a:rPr>
              <a:t>Methodology of VNG International: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i="1" dirty="0">
              <a:solidFill>
                <a:srgbClr val="002328"/>
              </a:solidFill>
            </a:endParaRP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i="1" dirty="0">
              <a:solidFill>
                <a:srgbClr val="002328"/>
              </a:solidFill>
            </a:endParaRP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i="1" dirty="0">
              <a:solidFill>
                <a:srgbClr val="002328"/>
              </a:solidFill>
            </a:endParaRP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i="1" dirty="0">
              <a:solidFill>
                <a:srgbClr val="002328"/>
              </a:solidFill>
            </a:endParaRP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i="1" dirty="0">
              <a:solidFill>
                <a:srgbClr val="002328"/>
              </a:solidFill>
            </a:endParaRPr>
          </a:p>
          <a:p>
            <a:pPr lvl="1"/>
            <a:endParaRPr lang="en-US" i="1" dirty="0"/>
          </a:p>
          <a:p>
            <a:pPr lvl="1"/>
            <a:endParaRPr lang="en-US" i="1" dirty="0"/>
          </a:p>
          <a:p>
            <a:pPr lvl="1">
              <a:spcAft>
                <a:spcPts val="600"/>
              </a:spcAft>
            </a:pPr>
            <a:endParaRPr lang="en-US" sz="1800" dirty="0"/>
          </a:p>
          <a:p>
            <a:pPr lvl="2">
              <a:spcAft>
                <a:spcPts val="600"/>
              </a:spcAft>
            </a:pPr>
            <a:endParaRPr lang="en-US" sz="1800" dirty="0"/>
          </a:p>
          <a:p>
            <a:pPr marL="576000" lvl="2" indent="0">
              <a:spcAft>
                <a:spcPts val="600"/>
              </a:spcAft>
              <a:buNone/>
            </a:pPr>
            <a:endParaRPr lang="en-US" sz="1800" dirty="0"/>
          </a:p>
          <a:p>
            <a:pPr lvl="2">
              <a:spcAft>
                <a:spcPts val="600"/>
              </a:spcAft>
            </a:pPr>
            <a:endParaRPr lang="en-US" i="1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69B63B34-AC64-495D-9797-6063BDA06A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24" y="2897772"/>
            <a:ext cx="6769959" cy="4085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5212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91524" y="396000"/>
            <a:ext cx="8172000" cy="1018272"/>
          </a:xfrm>
        </p:spPr>
        <p:txBody>
          <a:bodyPr/>
          <a:lstStyle/>
          <a:p>
            <a:r>
              <a:rPr lang="en-US" dirty="0"/>
              <a:t>6.	Example: VNG International in Ghana</a:t>
            </a:r>
            <a:br>
              <a:rPr lang="en-US" dirty="0"/>
            </a:br>
            <a:r>
              <a:rPr lang="en-US" sz="2400" i="1" dirty="0">
                <a:solidFill>
                  <a:schemeClr val="bg2">
                    <a:lumMod val="75000"/>
                  </a:schemeClr>
                </a:solidFill>
              </a:rPr>
              <a:t>Some results in Ghana (City of Elmina)</a:t>
            </a:r>
            <a:br>
              <a:rPr lang="en-US" dirty="0"/>
            </a:br>
            <a:br>
              <a:rPr lang="en-US" dirty="0"/>
            </a:br>
            <a:endParaRPr lang="en-US" sz="2400" i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149139" y="1466952"/>
            <a:ext cx="8172000" cy="4680000"/>
          </a:xfrm>
        </p:spPr>
        <p:txBody>
          <a:bodyPr/>
          <a:lstStyle/>
          <a:p>
            <a:pPr lvl="1">
              <a:lnSpc>
                <a:spcPct val="100000"/>
              </a:lnSpc>
            </a:pPr>
            <a:r>
              <a:rPr lang="en-US" i="1" dirty="0">
                <a:solidFill>
                  <a:srgbClr val="002328"/>
                </a:solidFill>
              </a:rPr>
              <a:t>City of 35.000 inhabitants</a:t>
            </a:r>
          </a:p>
          <a:p>
            <a:pPr lvl="1">
              <a:lnSpc>
                <a:spcPct val="100000"/>
              </a:lnSpc>
            </a:pPr>
            <a:r>
              <a:rPr lang="en-US" i="1" dirty="0">
                <a:solidFill>
                  <a:srgbClr val="002328"/>
                </a:solidFill>
              </a:rPr>
              <a:t>Strategy for increased revenues &amp; improved services; </a:t>
            </a:r>
          </a:p>
          <a:p>
            <a:pPr lvl="2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rgbClr val="002328"/>
                </a:solidFill>
              </a:rPr>
              <a:t>Council and citizens involved by communication campaigns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002328"/>
                </a:solidFill>
              </a:rPr>
              <a:t>Database to levy taxes increased 20 times</a:t>
            </a:r>
          </a:p>
          <a:p>
            <a:pPr lvl="2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1800" i="1" dirty="0">
                <a:solidFill>
                  <a:srgbClr val="002328"/>
                </a:solidFill>
              </a:rPr>
              <a:t>Improved procedures and processes implemented;</a:t>
            </a:r>
          </a:p>
          <a:p>
            <a:pPr lvl="2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1800" i="1" dirty="0">
                <a:solidFill>
                  <a:srgbClr val="002328"/>
                </a:solidFill>
              </a:rPr>
              <a:t>‘</a:t>
            </a:r>
            <a:r>
              <a:rPr lang="en-US" sz="1800" i="1" dirty="0" err="1">
                <a:solidFill>
                  <a:srgbClr val="002328"/>
                </a:solidFill>
              </a:rPr>
              <a:t>TaxMan</a:t>
            </a:r>
            <a:r>
              <a:rPr lang="en-US" sz="1800" i="1" dirty="0">
                <a:solidFill>
                  <a:srgbClr val="002328"/>
                </a:solidFill>
              </a:rPr>
              <a:t>’ tool delivered to support municipality with property tax</a:t>
            </a:r>
          </a:p>
          <a:p>
            <a:pPr marL="288000" lvl="1" indent="0">
              <a:lnSpc>
                <a:spcPct val="100000"/>
              </a:lnSpc>
              <a:buNone/>
            </a:pPr>
            <a:endParaRPr lang="en-US" i="1" dirty="0">
              <a:solidFill>
                <a:srgbClr val="002328"/>
              </a:solidFill>
            </a:endParaRP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i="1" dirty="0">
              <a:solidFill>
                <a:srgbClr val="002328"/>
              </a:solidFill>
            </a:endParaRP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i="1" dirty="0">
              <a:solidFill>
                <a:srgbClr val="002328"/>
              </a:solidFill>
            </a:endParaRP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i="1" dirty="0">
              <a:solidFill>
                <a:srgbClr val="002328"/>
              </a:solidFill>
            </a:endParaRP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i="1" dirty="0">
              <a:solidFill>
                <a:srgbClr val="002328"/>
              </a:solidFill>
            </a:endParaRP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i="1" dirty="0">
              <a:solidFill>
                <a:srgbClr val="002328"/>
              </a:solidFill>
            </a:endParaRPr>
          </a:p>
          <a:p>
            <a:pPr lvl="1"/>
            <a:endParaRPr lang="en-US" i="1" dirty="0"/>
          </a:p>
          <a:p>
            <a:pPr lvl="1"/>
            <a:endParaRPr lang="en-US" i="1" dirty="0"/>
          </a:p>
          <a:p>
            <a:pPr lvl="1">
              <a:spcAft>
                <a:spcPts val="600"/>
              </a:spcAft>
            </a:pPr>
            <a:endParaRPr lang="en-US" sz="1800" dirty="0"/>
          </a:p>
          <a:p>
            <a:pPr lvl="2">
              <a:spcAft>
                <a:spcPts val="600"/>
              </a:spcAft>
            </a:pPr>
            <a:endParaRPr lang="en-US" sz="1800" dirty="0"/>
          </a:p>
          <a:p>
            <a:pPr marL="576000" lvl="2" indent="0">
              <a:spcAft>
                <a:spcPts val="600"/>
              </a:spcAft>
              <a:buNone/>
            </a:pPr>
            <a:endParaRPr lang="en-US" sz="1800" dirty="0"/>
          </a:p>
          <a:p>
            <a:pPr lvl="2">
              <a:spcAft>
                <a:spcPts val="600"/>
              </a:spcAft>
            </a:pPr>
            <a:endParaRPr lang="en-US" i="1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F222390-2E0F-43C1-B873-B0267D0503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023" b="27509"/>
          <a:stretch/>
        </p:blipFill>
        <p:spPr>
          <a:xfrm>
            <a:off x="0" y="3309959"/>
            <a:ext cx="9144000" cy="3548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1858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91524" y="396000"/>
            <a:ext cx="8172000" cy="1018272"/>
          </a:xfrm>
        </p:spPr>
        <p:txBody>
          <a:bodyPr/>
          <a:lstStyle/>
          <a:p>
            <a:r>
              <a:rPr lang="en-US" dirty="0"/>
              <a:t>6.	Example: VNG International in Ghana</a:t>
            </a:r>
            <a:br>
              <a:rPr lang="en-US" dirty="0"/>
            </a:br>
            <a:r>
              <a:rPr lang="en-US" sz="2400" i="1" dirty="0">
                <a:solidFill>
                  <a:schemeClr val="bg2">
                    <a:lumMod val="75000"/>
                  </a:schemeClr>
                </a:solidFill>
              </a:rPr>
              <a:t>Some results in Ghana </a:t>
            </a:r>
            <a:br>
              <a:rPr lang="en-US" dirty="0"/>
            </a:br>
            <a:endParaRPr lang="en-US" sz="2400" i="1" dirty="0">
              <a:solidFill>
                <a:schemeClr val="bg2">
                  <a:lumMod val="75000"/>
                </a:schemeClr>
              </a:solidFill>
            </a:endParaRPr>
          </a:p>
        </p:txBody>
      </p:sp>
      <p:graphicFrame>
        <p:nvGraphicFramePr>
          <p:cNvPr id="7" name="Tabel 6">
            <a:extLst>
              <a:ext uri="{FF2B5EF4-FFF2-40B4-BE49-F238E27FC236}">
                <a16:creationId xmlns:a16="http://schemas.microsoft.com/office/drawing/2014/main" id="{54EBB9E4-D64C-45E6-97B9-91537658C6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5941157"/>
              </p:ext>
            </p:extLst>
          </p:nvPr>
        </p:nvGraphicFramePr>
        <p:xfrm>
          <a:off x="480476" y="1414272"/>
          <a:ext cx="7560840" cy="4265545"/>
        </p:xfrm>
        <a:graphic>
          <a:graphicData uri="http://schemas.openxmlformats.org/drawingml/2006/table">
            <a:tbl>
              <a:tblPr firstRow="1" firstCol="1" bandRow="1"/>
              <a:tblGrid>
                <a:gridCol w="7560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260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69875" algn="l"/>
                          <a:tab pos="540385" algn="l"/>
                          <a:tab pos="540385" algn="l"/>
                        </a:tabLs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Museo Sans 100"/>
                          <a:ea typeface="Calibri"/>
                          <a:cs typeface="Times New Roman"/>
                        </a:rPr>
                        <a:t>The municipality of </a:t>
                      </a:r>
                      <a:r>
                        <a:rPr lang="en-GB" sz="1600" dirty="0" err="1">
                          <a:solidFill>
                            <a:schemeClr val="tx1"/>
                          </a:solidFill>
                          <a:effectLst/>
                          <a:latin typeface="Museo Sans 100"/>
                          <a:ea typeface="Calibri"/>
                          <a:cs typeface="Times New Roman"/>
                        </a:rPr>
                        <a:t>Kadjebi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Museo Sans 100"/>
                          <a:ea typeface="Calibri"/>
                          <a:cs typeface="Times New Roman"/>
                        </a:rPr>
                        <a:t> has </a:t>
                      </a: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Museo Sans 100"/>
                          <a:ea typeface="Calibri"/>
                          <a:cs typeface="Times New Roman"/>
                        </a:rPr>
                        <a:t>doubled their revenues in a year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Museo Sans 100"/>
                          <a:ea typeface="Calibri"/>
                          <a:cs typeface="Times New Roman"/>
                        </a:rPr>
                        <a:t>;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260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69875" algn="l"/>
                          <a:tab pos="540385" algn="l"/>
                          <a:tab pos="540385" algn="l"/>
                        </a:tabLs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Museo Sans 100"/>
                          <a:ea typeface="Calibri"/>
                          <a:cs typeface="Times New Roman"/>
                        </a:rPr>
                        <a:t>Elmina has </a:t>
                      </a: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Museo Sans 100"/>
                          <a:ea typeface="Calibri"/>
                          <a:cs typeface="Times New Roman"/>
                        </a:rPr>
                        <a:t>increased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Museo Sans 100"/>
                          <a:ea typeface="Calibri"/>
                          <a:cs typeface="Times New Roman"/>
                        </a:rPr>
                        <a:t> its base </a:t>
                      </a: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Museo Sans 100"/>
                          <a:ea typeface="Calibri"/>
                          <a:cs typeface="Times New Roman"/>
                        </a:rPr>
                        <a:t>for property tax 20 times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Museo Sans 100"/>
                          <a:ea typeface="Calibri"/>
                          <a:cs typeface="Times New Roman"/>
                        </a:rPr>
                        <a:t>;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701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69875" algn="l"/>
                          <a:tab pos="540385" algn="l"/>
                          <a:tab pos="540385" algn="l"/>
                        </a:tabLs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Museo Sans 100"/>
                          <a:ea typeface="Calibri"/>
                          <a:cs typeface="Times New Roman"/>
                        </a:rPr>
                        <a:t>To</a:t>
                      </a: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Museo Sans 100"/>
                          <a:ea typeface="Calibri"/>
                          <a:cs typeface="Times New Roman"/>
                        </a:rPr>
                        <a:t> increase revenues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Museo Sans 100"/>
                          <a:ea typeface="Calibri"/>
                          <a:cs typeface="Times New Roman"/>
                        </a:rPr>
                        <a:t> out of market fees Kumasi successfully involved  the so called market queens by negotiating with them </a:t>
                      </a: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Museo Sans 100"/>
                          <a:ea typeface="Calibri"/>
                          <a:cs typeface="Times New Roman"/>
                        </a:rPr>
                        <a:t>which improvements they wanted 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Museo Sans 100"/>
                          <a:ea typeface="Calibri"/>
                          <a:cs typeface="Times New Roman"/>
                        </a:rPr>
                        <a:t>to be in place </a:t>
                      </a: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Museo Sans 100"/>
                          <a:ea typeface="Calibri"/>
                          <a:cs typeface="Times New Roman"/>
                        </a:rPr>
                        <a:t>in exchange for their help to collect revenues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Museo Sans 100"/>
                          <a:ea typeface="Calibri"/>
                          <a:cs typeface="Times New Roman"/>
                        </a:rPr>
                        <a:t>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7701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69875" algn="l"/>
                          <a:tab pos="540385" algn="l"/>
                          <a:tab pos="540385" algn="l"/>
                        </a:tabLs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Museo Sans 100"/>
                          <a:ea typeface="Calibri"/>
                          <a:cs typeface="Times New Roman"/>
                        </a:rPr>
                        <a:t>Ghana’s big harbour city Tema has been helped to become in control again by helping them </a:t>
                      </a: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Museo Sans 100"/>
                          <a:ea typeface="Calibri"/>
                          <a:cs typeface="Times New Roman"/>
                        </a:rPr>
                        <a:t>to develop a strategy to partially replace expensive third parties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Museo Sans 100"/>
                          <a:ea typeface="Calibri"/>
                          <a:cs typeface="Times New Roman"/>
                        </a:rPr>
                        <a:t> which received up to 30% of revenues collected. The strategy </a:t>
                      </a: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Museo Sans 100"/>
                          <a:ea typeface="Calibri"/>
                          <a:cs typeface="Times New Roman"/>
                        </a:rPr>
                        <a:t>includes the use of the free VNG software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Museo Sans 100"/>
                          <a:ea typeface="Calibri"/>
                          <a:cs typeface="Times New Roman"/>
                        </a:rPr>
                        <a:t> to levy and collect local taxes.</a:t>
                      </a:r>
                      <a:b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Museo Sans 100"/>
                          <a:ea typeface="Calibri"/>
                          <a:cs typeface="Times New Roman"/>
                        </a:rPr>
                      </a:b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Museo Sans 10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864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69875" algn="l"/>
                          <a:tab pos="540385" algn="l"/>
                          <a:tab pos="540385" algn="l"/>
                        </a:tabLst>
                      </a:pPr>
                      <a:r>
                        <a:rPr lang="en-GB" sz="1600" dirty="0" err="1">
                          <a:solidFill>
                            <a:schemeClr val="tx1"/>
                          </a:solidFill>
                          <a:effectLst/>
                          <a:latin typeface="Museo Sans 100"/>
                          <a:ea typeface="Calibri"/>
                          <a:cs typeface="Times New Roman"/>
                        </a:rPr>
                        <a:t>Sekondi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Museo Sans 100"/>
                          <a:ea typeface="Calibri"/>
                          <a:cs typeface="Times New Roman"/>
                        </a:rPr>
                        <a:t> Takoradi </a:t>
                      </a: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Museo Sans 100"/>
                          <a:ea typeface="Calibri"/>
                          <a:cs typeface="Times New Roman"/>
                        </a:rPr>
                        <a:t>has developed policies on revenue collection and ICT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Museo Sans 100"/>
                          <a:ea typeface="Calibri"/>
                          <a:cs typeface="Times New Roman"/>
                        </a:rPr>
                        <a:t>, which are being presented to NALAG (Ghana’s association of municipalities) so </a:t>
                      </a: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Museo Sans 100"/>
                          <a:ea typeface="Calibri"/>
                          <a:cs typeface="Times New Roman"/>
                        </a:rPr>
                        <a:t>they can be used for all municipalities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Museo Sans 10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88821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276757" y="1089000"/>
            <a:ext cx="8172000" cy="4680000"/>
          </a:xfrm>
        </p:spPr>
        <p:txBody>
          <a:bodyPr/>
          <a:lstStyle/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i="1" dirty="0">
              <a:solidFill>
                <a:srgbClr val="002328"/>
              </a:solidFill>
            </a:endParaRP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i="1" dirty="0">
              <a:solidFill>
                <a:srgbClr val="002328"/>
              </a:solidFill>
            </a:endParaRP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i="1" dirty="0">
              <a:solidFill>
                <a:srgbClr val="002328"/>
              </a:solidFill>
            </a:endParaRP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i="1" dirty="0">
              <a:solidFill>
                <a:srgbClr val="002328"/>
              </a:solidFill>
            </a:endParaRP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i="1" dirty="0">
              <a:solidFill>
                <a:srgbClr val="002328"/>
              </a:solidFill>
            </a:endParaRP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i="1" dirty="0">
              <a:solidFill>
                <a:srgbClr val="002328"/>
              </a:solidFill>
            </a:endParaRPr>
          </a:p>
          <a:p>
            <a:pPr lvl="1"/>
            <a:endParaRPr lang="en-US" i="1" dirty="0"/>
          </a:p>
          <a:p>
            <a:pPr lvl="1"/>
            <a:endParaRPr lang="en-US" i="1" dirty="0"/>
          </a:p>
          <a:p>
            <a:pPr lvl="1">
              <a:spcAft>
                <a:spcPts val="600"/>
              </a:spcAft>
            </a:pPr>
            <a:endParaRPr lang="en-US" sz="1800" dirty="0"/>
          </a:p>
          <a:p>
            <a:pPr lvl="2">
              <a:spcAft>
                <a:spcPts val="600"/>
              </a:spcAft>
            </a:pPr>
            <a:endParaRPr lang="en-US" sz="1800" dirty="0"/>
          </a:p>
          <a:p>
            <a:pPr marL="576000" lvl="2" indent="0">
              <a:spcAft>
                <a:spcPts val="600"/>
              </a:spcAft>
              <a:buNone/>
            </a:pPr>
            <a:endParaRPr lang="en-US" sz="1800" dirty="0"/>
          </a:p>
          <a:p>
            <a:pPr lvl="2">
              <a:spcAft>
                <a:spcPts val="600"/>
              </a:spcAft>
            </a:pPr>
            <a:endParaRPr lang="en-US" i="1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9CFB6CE-11B0-449A-9BC3-A331DCBCB6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3992"/>
          <a:stretch/>
        </p:blipFill>
        <p:spPr>
          <a:xfrm>
            <a:off x="499453" y="719328"/>
            <a:ext cx="7476782" cy="4828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891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 outline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491525" y="963172"/>
            <a:ext cx="8172000" cy="46800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BC0436"/>
                </a:solidFill>
              </a:rPr>
              <a:t>Introduction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BC0436"/>
                </a:solidFill>
              </a:rPr>
              <a:t>Basic elements of a good property tax</a:t>
            </a:r>
            <a:br>
              <a:rPr lang="en-US" dirty="0"/>
            </a:br>
            <a:r>
              <a:rPr lang="en-US" sz="1600" i="1" dirty="0"/>
              <a:t>- 2.1 A good tax in general</a:t>
            </a:r>
            <a:br>
              <a:rPr lang="en-US" sz="1600" i="1" dirty="0"/>
            </a:br>
            <a:r>
              <a:rPr lang="en-US" sz="1600" i="1" dirty="0"/>
              <a:t>- 2.2 A good local tax</a:t>
            </a:r>
            <a:br>
              <a:rPr lang="en-US" sz="1600" i="1" dirty="0"/>
            </a:br>
            <a:r>
              <a:rPr lang="en-US" sz="1600" i="1" dirty="0"/>
              <a:t>- 2.3 Why don’t property taxes live up to their expectations?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BC0436"/>
                </a:solidFill>
              </a:rPr>
              <a:t>Central &amp; Local government relations</a:t>
            </a:r>
            <a:br>
              <a:rPr lang="en-US" dirty="0"/>
            </a:br>
            <a:r>
              <a:rPr lang="en-US" sz="1600" i="1" dirty="0"/>
              <a:t>- 3.1 Central or Local Property Tax</a:t>
            </a:r>
            <a:br>
              <a:rPr lang="en-US" sz="1600" i="1" dirty="0"/>
            </a:br>
            <a:r>
              <a:rPr lang="en-US" sz="1600" i="1" dirty="0"/>
              <a:t>- 3.2 Intergovernmental transfers</a:t>
            </a:r>
            <a:br>
              <a:rPr lang="en-US" sz="1600" i="1" dirty="0"/>
            </a:br>
            <a:r>
              <a:rPr lang="en-US" sz="1600" i="1" dirty="0"/>
              <a:t>- 3.3 Tax revenue autonomy &amp; fiscal capacity of local governments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BC0436"/>
                </a:solidFill>
              </a:rPr>
              <a:t>Strategies for PT Reform</a:t>
            </a:r>
            <a:br>
              <a:rPr lang="en-US" dirty="0"/>
            </a:br>
            <a:r>
              <a:rPr lang="en-US" sz="1600" i="1" dirty="0"/>
              <a:t>- 4.1 General Strategies</a:t>
            </a:r>
            <a:br>
              <a:rPr lang="en-US" sz="1600" i="1" dirty="0"/>
            </a:br>
            <a:r>
              <a:rPr lang="en-US" sz="1600" i="1" dirty="0"/>
              <a:t>- 4.2 Necessary conditions for successful PT Reform </a:t>
            </a:r>
            <a:br>
              <a:rPr lang="en-US" sz="1600" i="1" dirty="0"/>
            </a:br>
            <a:r>
              <a:rPr lang="en-US" sz="1600" i="1" dirty="0"/>
              <a:t>- 4.3 Collection Led Strategy vs. Valuation Pushed Strategy</a:t>
            </a:r>
            <a:br>
              <a:rPr lang="en-US" sz="1600" i="1" dirty="0"/>
            </a:br>
            <a:r>
              <a:rPr lang="en-US" sz="1600" i="1" dirty="0"/>
              <a:t>- 4.4 Property Tax Administration</a:t>
            </a:r>
            <a:br>
              <a:rPr lang="en-US" sz="1600" i="1" dirty="0"/>
            </a:br>
            <a:r>
              <a:rPr lang="en-US" sz="1600" i="1" dirty="0"/>
              <a:t>- 4.5 Building a taxpayers culture</a:t>
            </a:r>
            <a:br>
              <a:rPr lang="en-US" sz="1600" i="1" dirty="0"/>
            </a:br>
            <a:r>
              <a:rPr lang="en-US" sz="1600" i="1" dirty="0"/>
              <a:t>- 4.6	Role of decentralization in PT Reform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BC0436"/>
                </a:solidFill>
              </a:rPr>
              <a:t>Conclusions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BC0436"/>
                </a:solidFill>
              </a:rPr>
              <a:t>Example from VNG International in Ghana</a:t>
            </a:r>
          </a:p>
          <a:p>
            <a:pPr marL="457200" indent="-457200">
              <a:buAutoNum type="arabicPeriod"/>
            </a:pPr>
            <a:endParaRPr lang="en-US" sz="18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91524" y="396000"/>
            <a:ext cx="8172000" cy="828000"/>
          </a:xfrm>
        </p:spPr>
        <p:txBody>
          <a:bodyPr/>
          <a:lstStyle/>
          <a:p>
            <a:r>
              <a:rPr lang="en-US" dirty="0"/>
              <a:t>References</a:t>
            </a:r>
            <a:endParaRPr lang="en-US" sz="2400" i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0" y="810000"/>
            <a:ext cx="8375904" cy="4680000"/>
          </a:xfrm>
        </p:spPr>
        <p:txBody>
          <a:bodyPr/>
          <a:lstStyle/>
          <a:p>
            <a:pPr lvl="1">
              <a:lnSpc>
                <a:spcPct val="100000"/>
              </a:lnSpc>
            </a:pPr>
            <a:r>
              <a:rPr lang="en-US" sz="1300" dirty="0" err="1"/>
              <a:t>Alm</a:t>
            </a:r>
            <a:r>
              <a:rPr lang="en-US" sz="1300" dirty="0"/>
              <a:t>, J. &amp; Schroeder, L. (2014) </a:t>
            </a:r>
            <a:r>
              <a:rPr lang="en-US" sz="1300" i="1" dirty="0"/>
              <a:t>Tax administration and local public finance in developing countries, </a:t>
            </a:r>
            <a:r>
              <a:rPr lang="en-US" sz="1300" dirty="0"/>
              <a:t>Asian Journal of Public Administration</a:t>
            </a:r>
          </a:p>
          <a:p>
            <a:pPr lvl="1">
              <a:lnSpc>
                <a:spcPct val="100000"/>
              </a:lnSpc>
            </a:pPr>
            <a:r>
              <a:rPr lang="en-US" sz="1300" dirty="0"/>
              <a:t>Bird, M. &amp; Slack, E. (2002) </a:t>
            </a:r>
            <a:r>
              <a:rPr lang="en-US" sz="1300" i="1" dirty="0"/>
              <a:t>Land and Property Taxation: A Review</a:t>
            </a:r>
          </a:p>
          <a:p>
            <a:pPr lvl="1">
              <a:lnSpc>
                <a:spcPct val="100000"/>
              </a:lnSpc>
            </a:pPr>
            <a:r>
              <a:rPr lang="en-US" sz="1300" dirty="0" err="1"/>
              <a:t>Erdoğdu</a:t>
            </a:r>
            <a:r>
              <a:rPr lang="en-US" sz="1300" dirty="0"/>
              <a:t>, M.M., Yilmaz, B.E., Aydin, M. &amp; User, I., </a:t>
            </a:r>
            <a:r>
              <a:rPr lang="en-US" sz="1300" i="1" dirty="0"/>
              <a:t>The Political Economy of Tax Evasion and Tax Loss in the Real Estate Sector: A Property Tax Reform Proposal for Turkey </a:t>
            </a:r>
            <a:endParaRPr lang="en-US" sz="1300" dirty="0"/>
          </a:p>
          <a:p>
            <a:pPr lvl="1">
              <a:lnSpc>
                <a:spcPct val="100000"/>
              </a:lnSpc>
            </a:pPr>
            <a:r>
              <a:rPr lang="en-US" sz="1300" dirty="0" err="1"/>
              <a:t>Fjeldstad</a:t>
            </a:r>
            <a:r>
              <a:rPr lang="en-US" sz="1300" dirty="0"/>
              <a:t>, O.H., Ali M. &amp; </a:t>
            </a:r>
            <a:r>
              <a:rPr lang="en-US" sz="1300" dirty="0" err="1"/>
              <a:t>Katera</a:t>
            </a:r>
            <a:r>
              <a:rPr lang="en-US" sz="1300" dirty="0"/>
              <a:t>, L. (2017) </a:t>
            </a:r>
            <a:r>
              <a:rPr lang="en-US" sz="1300" i="1" dirty="0"/>
              <a:t>Property Taxation in Developing Countries, </a:t>
            </a:r>
            <a:r>
              <a:rPr lang="en-US" sz="1300" dirty="0"/>
              <a:t>CMI Brief, Volume 16, no. 1 (March 2017) </a:t>
            </a:r>
          </a:p>
          <a:p>
            <a:pPr lvl="1">
              <a:lnSpc>
                <a:spcPct val="100000"/>
              </a:lnSpc>
            </a:pPr>
            <a:r>
              <a:rPr lang="en-US" sz="1300" dirty="0" err="1"/>
              <a:t>Fjeldstad</a:t>
            </a:r>
            <a:r>
              <a:rPr lang="en-US" sz="1300" dirty="0"/>
              <a:t>, O.H. (2014) </a:t>
            </a:r>
            <a:r>
              <a:rPr lang="en-US" sz="1300" i="1" dirty="0"/>
              <a:t>Tax and development: donor support to strengthen tax systems in developing countries, </a:t>
            </a:r>
            <a:r>
              <a:rPr lang="en-US" sz="1300" dirty="0"/>
              <a:t>Public Administration and development, 34, 181-192 (2014)</a:t>
            </a:r>
          </a:p>
          <a:p>
            <a:pPr lvl="1">
              <a:lnSpc>
                <a:spcPct val="100000"/>
              </a:lnSpc>
            </a:pPr>
            <a:r>
              <a:rPr lang="en-US" sz="1300" dirty="0"/>
              <a:t>Grover, R., </a:t>
            </a:r>
            <a:r>
              <a:rPr lang="en-US" sz="1300" dirty="0" err="1"/>
              <a:t>Törhönen</a:t>
            </a:r>
            <a:r>
              <a:rPr lang="en-US" sz="1300" dirty="0"/>
              <a:t>, M.P., Munro-Faure, P., Anand, A. (2016) </a:t>
            </a:r>
            <a:r>
              <a:rPr lang="en-US" sz="1300" i="1" dirty="0"/>
              <a:t>Achieving implementation of Value-Based Property Tax Reforms in the ECA Region, </a:t>
            </a:r>
            <a:r>
              <a:rPr lang="en-US" sz="1300" dirty="0"/>
              <a:t>Paper for 2016 World Bank Conference on Land and Poverty</a:t>
            </a:r>
          </a:p>
          <a:p>
            <a:pPr lvl="1">
              <a:lnSpc>
                <a:spcPct val="100000"/>
              </a:lnSpc>
            </a:pPr>
            <a:r>
              <a:rPr lang="en-US" sz="1300" dirty="0" err="1"/>
              <a:t>Haldenwang</a:t>
            </a:r>
            <a:r>
              <a:rPr lang="en-US" sz="1300" dirty="0"/>
              <a:t>, C. Von (2017) </a:t>
            </a:r>
            <a:r>
              <a:rPr lang="en-US" sz="1300" i="1" dirty="0"/>
              <a:t>The Political Cost of Local Revenue Mobilization: Decentralization of The Property Tax in Indonesia, </a:t>
            </a:r>
            <a:r>
              <a:rPr lang="en-US" sz="1300" dirty="0"/>
              <a:t>Public Finance &amp; Management 17(2), May 2017</a:t>
            </a:r>
          </a:p>
          <a:p>
            <a:pPr lvl="1">
              <a:lnSpc>
                <a:spcPct val="100000"/>
              </a:lnSpc>
            </a:pPr>
            <a:r>
              <a:rPr lang="en-US" sz="1300" dirty="0"/>
              <a:t>Idowu, A.M., </a:t>
            </a:r>
            <a:r>
              <a:rPr lang="en-US" sz="1300" dirty="0" err="1"/>
              <a:t>Kamarudin</a:t>
            </a:r>
            <a:r>
              <a:rPr lang="en-US" sz="1300" dirty="0"/>
              <a:t>, N., </a:t>
            </a:r>
            <a:r>
              <a:rPr lang="en-US" sz="1300" dirty="0" err="1"/>
              <a:t>Achu</a:t>
            </a:r>
            <a:r>
              <a:rPr lang="en-US" sz="1300" dirty="0"/>
              <a:t>, K., Solomon, I.A. (2016)</a:t>
            </a:r>
            <a:r>
              <a:rPr lang="en-US" sz="1300" i="1" dirty="0"/>
              <a:t> A Review of Valuation Impact on Property Tax, </a:t>
            </a:r>
            <a:r>
              <a:rPr lang="en-US" sz="1300" dirty="0" err="1"/>
              <a:t>Sains</a:t>
            </a:r>
            <a:r>
              <a:rPr lang="en-US" sz="1300" dirty="0"/>
              <a:t> </a:t>
            </a:r>
            <a:r>
              <a:rPr lang="en-US" sz="1300" dirty="0" err="1"/>
              <a:t>Humanika</a:t>
            </a:r>
            <a:endParaRPr lang="en-US" sz="1300" dirty="0"/>
          </a:p>
          <a:p>
            <a:pPr lvl="1">
              <a:lnSpc>
                <a:spcPct val="100000"/>
              </a:lnSpc>
            </a:pPr>
            <a:r>
              <a:rPr lang="en-US" sz="1300" dirty="0"/>
              <a:t>Kelly, R. (2012) </a:t>
            </a:r>
            <a:r>
              <a:rPr lang="en-US" sz="1300" i="1" dirty="0"/>
              <a:t>Making the Property Tax Work, </a:t>
            </a:r>
            <a:r>
              <a:rPr lang="en-US" sz="1300" dirty="0"/>
              <a:t>International Center for Public Policy Working Paper 13-11</a:t>
            </a:r>
          </a:p>
          <a:p>
            <a:pPr lvl="1">
              <a:lnSpc>
                <a:spcPct val="100000"/>
              </a:lnSpc>
            </a:pPr>
            <a:r>
              <a:rPr lang="en-US" sz="1300" dirty="0"/>
              <a:t>Kelly, R. (2000) </a:t>
            </a:r>
            <a:r>
              <a:rPr lang="en-US" sz="1300" i="1" dirty="0"/>
              <a:t>Property Taxation in East Africa: The Tale of Three Reforms, </a:t>
            </a:r>
            <a:r>
              <a:rPr lang="en-US" sz="1300" dirty="0"/>
              <a:t>Lincoln Institute of Land Policy Working Paper</a:t>
            </a:r>
          </a:p>
          <a:p>
            <a:pPr lvl="1">
              <a:lnSpc>
                <a:spcPct val="100000"/>
              </a:lnSpc>
            </a:pPr>
            <a:r>
              <a:rPr lang="en-US" sz="1300" dirty="0"/>
              <a:t>Martinez-Vazquez, J. &amp; Rider, M. (2008) </a:t>
            </a:r>
            <a:r>
              <a:rPr lang="en-US" sz="1300" i="1" dirty="0"/>
              <a:t>The Assignment of the Property Tax: Should Developing Countries follow the Conventional Wisdom? </a:t>
            </a:r>
            <a:r>
              <a:rPr lang="en-US" sz="1300" dirty="0"/>
              <a:t>International Studies Program Working Paper 08-21</a:t>
            </a:r>
          </a:p>
          <a:p>
            <a:pPr lvl="1">
              <a:lnSpc>
                <a:spcPct val="100000"/>
              </a:lnSpc>
            </a:pPr>
            <a:r>
              <a:rPr lang="en-US" sz="1300" dirty="0"/>
              <a:t>Martinez-Vasquez, J. &amp; Sepulveda, C. (2011) </a:t>
            </a:r>
            <a:r>
              <a:rPr lang="en-US" sz="1300" i="1" dirty="0"/>
              <a:t>Explaining Property Tax Collections in Developing Countries: The Case of Latin America, </a:t>
            </a:r>
            <a:r>
              <a:rPr lang="en-US" sz="1300" dirty="0"/>
              <a:t>International Studies Program Working Paper 11-09</a:t>
            </a:r>
          </a:p>
          <a:p>
            <a:pPr lvl="1">
              <a:lnSpc>
                <a:spcPct val="100000"/>
              </a:lnSpc>
            </a:pPr>
            <a:r>
              <a:rPr lang="en-US" sz="1300" dirty="0"/>
              <a:t>Mayor, M., Lyons, S., &amp; </a:t>
            </a:r>
            <a:r>
              <a:rPr lang="en-US" sz="1300" dirty="0" err="1"/>
              <a:t>Tol</a:t>
            </a:r>
            <a:r>
              <a:rPr lang="en-US" sz="1300" dirty="0"/>
              <a:t>, R.S.J. (2010) </a:t>
            </a:r>
            <a:r>
              <a:rPr lang="en-US" sz="1300" i="1" dirty="0"/>
              <a:t>Designing a property tax without property values: Analysis in the case of Ireland, </a:t>
            </a:r>
            <a:r>
              <a:rPr lang="en-US" sz="1300" dirty="0"/>
              <a:t>ESRI Working Paper No. 352, September 2010</a:t>
            </a:r>
          </a:p>
          <a:p>
            <a:pPr lvl="1">
              <a:lnSpc>
                <a:spcPct val="100000"/>
              </a:lnSpc>
            </a:pPr>
            <a:r>
              <a:rPr lang="en-US" sz="1300" dirty="0" err="1"/>
              <a:t>Presbitero</a:t>
            </a:r>
            <a:r>
              <a:rPr lang="en-US" sz="1300" dirty="0"/>
              <a:t>, A.F, </a:t>
            </a:r>
            <a:r>
              <a:rPr lang="en-US" sz="1300" dirty="0" err="1"/>
              <a:t>Sacchi</a:t>
            </a:r>
            <a:r>
              <a:rPr lang="en-US" sz="1300" dirty="0"/>
              <a:t>, A., </a:t>
            </a:r>
            <a:r>
              <a:rPr lang="en-US" sz="1300" dirty="0" err="1"/>
              <a:t>Zazzaro</a:t>
            </a:r>
            <a:r>
              <a:rPr lang="en-US" sz="1300" dirty="0"/>
              <a:t>, A. (2014) </a:t>
            </a:r>
            <a:r>
              <a:rPr lang="en-US" sz="1300" i="1" dirty="0"/>
              <a:t>Property tax and fiscal discipline in OECD countries, </a:t>
            </a:r>
            <a:r>
              <a:rPr lang="en-US" sz="1300" dirty="0"/>
              <a:t>Economics Letters 124 (2014) 428-433</a:t>
            </a:r>
          </a:p>
          <a:p>
            <a:pPr lvl="1">
              <a:lnSpc>
                <a:spcPct val="100000"/>
              </a:lnSpc>
            </a:pPr>
            <a:r>
              <a:rPr lang="en-US" sz="1300" dirty="0"/>
              <a:t>UCLG Policy paper on local finance. Including the UCLG Support Paper</a:t>
            </a:r>
          </a:p>
          <a:p>
            <a:pPr lvl="1">
              <a:lnSpc>
                <a:spcPct val="100000"/>
              </a:lnSpc>
            </a:pPr>
            <a:r>
              <a:rPr lang="en-US" sz="1300" i="1" dirty="0"/>
              <a:t>Why taxes Matter. VNG International methodology to increase revenues for local development, </a:t>
            </a:r>
            <a:r>
              <a:rPr lang="en-US" sz="1300" dirty="0"/>
              <a:t>The Hague, December 2016</a:t>
            </a:r>
            <a:endParaRPr lang="en-US" sz="1300" i="1" dirty="0"/>
          </a:p>
        </p:txBody>
      </p:sp>
    </p:spTree>
    <p:extLst>
      <p:ext uri="{BB962C8B-B14F-4D97-AF65-F5344CB8AC3E}">
        <p14:creationId xmlns:p14="http://schemas.microsoft.com/office/powerpoint/2010/main" val="2488146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833" t="5214" r="571" b="3679"/>
          <a:stretch/>
        </p:blipFill>
        <p:spPr>
          <a:xfrm>
            <a:off x="4771292" y="996461"/>
            <a:ext cx="4181051" cy="2438400"/>
          </a:xfrm>
          <a:prstGeom prst="rect">
            <a:avLst/>
          </a:prstGeom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	Basic elements of a good property tax</a:t>
            </a:r>
            <a:br>
              <a:rPr lang="en-US" dirty="0"/>
            </a:br>
            <a:r>
              <a:rPr lang="en-US" sz="2400" i="1" dirty="0">
                <a:solidFill>
                  <a:schemeClr val="bg2">
                    <a:lumMod val="75000"/>
                  </a:schemeClr>
                </a:solidFill>
              </a:rPr>
              <a:t>A good tax in general (1)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491524" y="1647094"/>
            <a:ext cx="8172000" cy="4680000"/>
          </a:xfrm>
        </p:spPr>
        <p:txBody>
          <a:bodyPr/>
          <a:lstStyle/>
          <a:p>
            <a:pPr lvl="1">
              <a:spcAft>
                <a:spcPts val="600"/>
              </a:spcAft>
            </a:pPr>
            <a:r>
              <a:rPr lang="en-US" i="1" dirty="0"/>
              <a:t>Efficiency</a:t>
            </a:r>
          </a:p>
          <a:p>
            <a:pPr lvl="2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800" dirty="0"/>
              <a:t>No distortions of adequate </a:t>
            </a:r>
            <a:br>
              <a:rPr lang="en-US" sz="1800" dirty="0"/>
            </a:br>
            <a:r>
              <a:rPr lang="en-US" sz="1800" dirty="0"/>
              <a:t>allocation of resources</a:t>
            </a:r>
          </a:p>
          <a:p>
            <a:pPr lvl="2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800" dirty="0"/>
              <a:t>‘</a:t>
            </a:r>
            <a:r>
              <a:rPr lang="en-US" sz="1800" b="1" dirty="0">
                <a:solidFill>
                  <a:srgbClr val="BC0436"/>
                </a:solidFill>
              </a:rPr>
              <a:t>Benefit principle</a:t>
            </a:r>
            <a:r>
              <a:rPr lang="en-US" sz="1800" dirty="0"/>
              <a:t>’ is applied</a:t>
            </a:r>
          </a:p>
          <a:p>
            <a:pPr lvl="1">
              <a:spcAft>
                <a:spcPts val="600"/>
              </a:spcAft>
            </a:pPr>
            <a:r>
              <a:rPr lang="en-US" i="1" dirty="0"/>
              <a:t>Equity and fairness</a:t>
            </a:r>
          </a:p>
          <a:p>
            <a:pPr lvl="2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800" dirty="0"/>
              <a:t>Horizontal equity: equal treatment of taxpayers</a:t>
            </a:r>
          </a:p>
          <a:p>
            <a:pPr lvl="2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800" dirty="0"/>
              <a:t>Vertical equity: ‘</a:t>
            </a:r>
            <a:r>
              <a:rPr lang="en-US" sz="1800" b="1" dirty="0">
                <a:solidFill>
                  <a:srgbClr val="BC0436"/>
                </a:solidFill>
              </a:rPr>
              <a:t>ability to pay principle</a:t>
            </a:r>
            <a:r>
              <a:rPr lang="en-US" sz="1800" dirty="0"/>
              <a:t>’ is applied</a:t>
            </a:r>
            <a:endParaRPr lang="en-US" i="1" dirty="0"/>
          </a:p>
          <a:p>
            <a:pPr lvl="1">
              <a:spcAft>
                <a:spcPts val="600"/>
              </a:spcAft>
            </a:pPr>
            <a:r>
              <a:rPr lang="en-US" i="1" dirty="0"/>
              <a:t>Revenue adequacy</a:t>
            </a:r>
          </a:p>
          <a:p>
            <a:pPr lvl="2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800" dirty="0"/>
              <a:t>High revenue/low collection costs</a:t>
            </a:r>
          </a:p>
          <a:p>
            <a:pPr lvl="2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800" dirty="0"/>
              <a:t>Tax base is stable</a:t>
            </a:r>
          </a:p>
          <a:p>
            <a:pPr marL="288000" lvl="1" indent="0">
              <a:spcAft>
                <a:spcPts val="600"/>
              </a:spcAft>
              <a:buNone/>
            </a:pPr>
            <a:br>
              <a:rPr lang="en-US" dirty="0"/>
            </a:br>
            <a:br>
              <a:rPr lang="en-US" sz="1800" i="1" dirty="0"/>
            </a:br>
            <a:endParaRPr lang="en-US" sz="1800" i="1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090755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	Basic elements of a good property tax</a:t>
            </a:r>
            <a:br>
              <a:rPr lang="en-US" dirty="0"/>
            </a:br>
            <a:r>
              <a:rPr lang="en-US" sz="2400" i="1" dirty="0">
                <a:solidFill>
                  <a:schemeClr val="bg2">
                    <a:lumMod val="75000"/>
                  </a:schemeClr>
                </a:solidFill>
              </a:rPr>
              <a:t>A good tax in general (2)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600"/>
              </a:spcAft>
              <a:buNone/>
            </a:pPr>
            <a:endParaRPr lang="en-US" sz="2400" dirty="0">
              <a:solidFill>
                <a:srgbClr val="C00000"/>
              </a:solidFill>
            </a:endParaRPr>
          </a:p>
          <a:p>
            <a:pPr lvl="1">
              <a:spcAft>
                <a:spcPts val="600"/>
              </a:spcAft>
            </a:pPr>
            <a:r>
              <a:rPr lang="en-US" i="1" dirty="0"/>
              <a:t>Low costs of administration and compliance</a:t>
            </a:r>
          </a:p>
          <a:p>
            <a:pPr lvl="2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800" dirty="0"/>
              <a:t>Administration costs reduce revenue</a:t>
            </a:r>
          </a:p>
          <a:p>
            <a:pPr lvl="2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800" dirty="0"/>
              <a:t>Compliance costs reduce available income</a:t>
            </a:r>
          </a:p>
          <a:p>
            <a:pPr lvl="1">
              <a:spcAft>
                <a:spcPts val="600"/>
              </a:spcAft>
            </a:pPr>
            <a:r>
              <a:rPr lang="en-US" i="1" dirty="0"/>
              <a:t>Political acceptability</a:t>
            </a:r>
          </a:p>
          <a:p>
            <a:pPr lvl="2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800" dirty="0"/>
              <a:t>Cooperation of relevant agents &amp; institutions required to prevent:</a:t>
            </a:r>
          </a:p>
          <a:p>
            <a:pPr lvl="3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800" dirty="0"/>
              <a:t>Low voluntary compliance</a:t>
            </a:r>
          </a:p>
          <a:p>
            <a:pPr lvl="3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800" dirty="0"/>
              <a:t>Inadequate laws</a:t>
            </a:r>
          </a:p>
          <a:p>
            <a:pPr lvl="3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800" dirty="0"/>
              <a:t>Deficient enforcement</a:t>
            </a:r>
          </a:p>
          <a:p>
            <a:pPr lvl="1">
              <a:spcAft>
                <a:spcPts val="600"/>
              </a:spcAft>
            </a:pPr>
            <a:r>
              <a:rPr lang="en-US" i="1" dirty="0"/>
              <a:t>Minimize tax avoidance and tax evasion</a:t>
            </a:r>
          </a:p>
          <a:p>
            <a:pPr lvl="2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800" dirty="0"/>
              <a:t>No legal or illegal eluding of tax burden (relation with fairness of tax and with enforcement)</a:t>
            </a:r>
            <a:br>
              <a:rPr lang="en-US" dirty="0"/>
            </a:br>
            <a:br>
              <a:rPr lang="en-US" sz="1800" i="1" dirty="0"/>
            </a:br>
            <a:endParaRPr lang="en-US" sz="1800" i="1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876927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91524" y="396000"/>
            <a:ext cx="8172000" cy="828000"/>
          </a:xfrm>
        </p:spPr>
        <p:txBody>
          <a:bodyPr/>
          <a:lstStyle/>
          <a:p>
            <a:r>
              <a:rPr lang="en-US" dirty="0"/>
              <a:t>2.	Basic elements of a good profit tax</a:t>
            </a:r>
            <a:br>
              <a:rPr lang="en-US" dirty="0"/>
            </a:br>
            <a:r>
              <a:rPr lang="en-US" sz="2400" i="1" dirty="0">
                <a:solidFill>
                  <a:schemeClr val="bg2">
                    <a:lumMod val="75000"/>
                  </a:schemeClr>
                </a:solidFill>
              </a:rPr>
              <a:t>A good local tax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374293" y="1482971"/>
            <a:ext cx="8172000" cy="4680000"/>
          </a:xfrm>
        </p:spPr>
        <p:txBody>
          <a:bodyPr/>
          <a:lstStyle/>
          <a:p>
            <a:pPr lvl="1">
              <a:spcAft>
                <a:spcPts val="600"/>
              </a:spcAft>
            </a:pPr>
            <a:r>
              <a:rPr lang="en-US" i="1" dirty="0"/>
              <a:t>Visibility of tax instrument</a:t>
            </a:r>
          </a:p>
          <a:p>
            <a:pPr lvl="2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800" dirty="0"/>
              <a:t>Both weakness and strength</a:t>
            </a:r>
          </a:p>
          <a:p>
            <a:pPr lvl="1">
              <a:spcAft>
                <a:spcPts val="600"/>
              </a:spcAft>
            </a:pPr>
            <a:r>
              <a:rPr lang="en-US" i="1" dirty="0"/>
              <a:t>Immovability of tax base</a:t>
            </a:r>
          </a:p>
          <a:p>
            <a:pPr lvl="2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800" dirty="0"/>
              <a:t>Prevent taxpayers ‘voting with their feet’</a:t>
            </a:r>
          </a:p>
          <a:p>
            <a:pPr lvl="2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800" dirty="0"/>
              <a:t>No ‘race to the bottom’ </a:t>
            </a:r>
          </a:p>
          <a:p>
            <a:pPr lvl="1">
              <a:spcAft>
                <a:spcPts val="600"/>
              </a:spcAft>
            </a:pPr>
            <a:r>
              <a:rPr lang="en-US" i="1" dirty="0"/>
              <a:t>Geographic neutrality</a:t>
            </a:r>
          </a:p>
          <a:p>
            <a:pPr lvl="2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800" dirty="0"/>
              <a:t>No interference with commercial goods &amp; services and business location decisions across jurisdictions</a:t>
            </a:r>
          </a:p>
          <a:p>
            <a:pPr lvl="1">
              <a:spcAft>
                <a:spcPts val="600"/>
              </a:spcAft>
            </a:pPr>
            <a:r>
              <a:rPr lang="en-US" i="1" dirty="0"/>
              <a:t>No exportation of taxes</a:t>
            </a:r>
          </a:p>
          <a:p>
            <a:pPr lvl="2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800" dirty="0"/>
              <a:t>Avoid charging of non-residents (contrary to benefit principle)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i="1" dirty="0"/>
              <a:t>Even distribution of tax revenue sources among jurisdictions</a:t>
            </a:r>
            <a:br>
              <a:rPr lang="en-US" i="1" dirty="0"/>
            </a:br>
            <a:br>
              <a:rPr lang="en-US" sz="1800" i="1" dirty="0"/>
            </a:br>
            <a:endParaRPr lang="en-US" sz="1800" i="1" dirty="0"/>
          </a:p>
          <a:p>
            <a:endParaRPr lang="en-US" sz="1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1508" y="1224000"/>
            <a:ext cx="2942492" cy="2290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759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0116" y="3711306"/>
            <a:ext cx="3079052" cy="2048969"/>
          </a:xfrm>
          <a:prstGeom prst="rect">
            <a:avLst/>
          </a:prstGeom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91524" y="396000"/>
            <a:ext cx="8172000" cy="828000"/>
          </a:xfrm>
        </p:spPr>
        <p:txBody>
          <a:bodyPr/>
          <a:lstStyle/>
          <a:p>
            <a:r>
              <a:rPr lang="en-US" dirty="0"/>
              <a:t>2.	Basic elements of a good property tax</a:t>
            </a:r>
            <a:br>
              <a:rPr lang="en-US" dirty="0"/>
            </a:br>
            <a:r>
              <a:rPr lang="en-US" sz="2400" i="1" dirty="0">
                <a:solidFill>
                  <a:schemeClr val="bg2">
                    <a:lumMod val="75000"/>
                  </a:schemeClr>
                </a:solidFill>
              </a:rPr>
              <a:t>Why don’t property taxes live up to their expectations?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374293" y="1482971"/>
            <a:ext cx="5685131" cy="4680000"/>
          </a:xfrm>
        </p:spPr>
        <p:txBody>
          <a:bodyPr/>
          <a:lstStyle/>
          <a:p>
            <a:pPr lvl="1">
              <a:spcAft>
                <a:spcPts val="600"/>
              </a:spcAft>
            </a:pPr>
            <a:r>
              <a:rPr lang="en-US" sz="2400" i="1" dirty="0"/>
              <a:t>Low level of fiscal decentralization</a:t>
            </a:r>
          </a:p>
          <a:p>
            <a:pPr lvl="1">
              <a:spcAft>
                <a:spcPts val="600"/>
              </a:spcAft>
            </a:pPr>
            <a:r>
              <a:rPr lang="en-US" sz="2400" i="1" dirty="0"/>
              <a:t>Resistance from property-owning elites</a:t>
            </a:r>
          </a:p>
          <a:p>
            <a:pPr lvl="1">
              <a:spcAft>
                <a:spcPts val="600"/>
              </a:spcAft>
            </a:pPr>
            <a:r>
              <a:rPr lang="en-US" sz="2400" i="1" dirty="0"/>
              <a:t>Poor tax administration</a:t>
            </a:r>
          </a:p>
          <a:p>
            <a:pPr lvl="2">
              <a:spcAft>
                <a:spcPts val="600"/>
              </a:spcAft>
            </a:pPr>
            <a:r>
              <a:rPr lang="en-US" dirty="0"/>
              <a:t>Narrow tax base</a:t>
            </a:r>
          </a:p>
          <a:p>
            <a:pPr lvl="2">
              <a:spcAft>
                <a:spcPts val="600"/>
              </a:spcAft>
            </a:pPr>
            <a:r>
              <a:rPr lang="en-US" dirty="0"/>
              <a:t>Ineffective tax assessment</a:t>
            </a:r>
          </a:p>
          <a:p>
            <a:pPr lvl="2">
              <a:spcAft>
                <a:spcPts val="600"/>
              </a:spcAft>
            </a:pPr>
            <a:r>
              <a:rPr lang="en-US" dirty="0"/>
              <a:t>Low tax rates</a:t>
            </a:r>
          </a:p>
          <a:p>
            <a:pPr lvl="1">
              <a:spcAft>
                <a:spcPts val="600"/>
              </a:spcAft>
            </a:pPr>
            <a:r>
              <a:rPr lang="en-US" sz="2400" i="1" dirty="0"/>
              <a:t>Taxpayers’ attitude</a:t>
            </a:r>
          </a:p>
          <a:p>
            <a:pPr lvl="1">
              <a:spcAft>
                <a:spcPts val="600"/>
              </a:spcAft>
            </a:pPr>
            <a:r>
              <a:rPr lang="en-US" sz="2400" i="1" dirty="0"/>
              <a:t>Weak enforcement</a:t>
            </a:r>
            <a:br>
              <a:rPr lang="en-US" sz="2400" i="1" dirty="0"/>
            </a:br>
            <a:br>
              <a:rPr lang="en-US" sz="1800" i="1" dirty="0"/>
            </a:br>
            <a:endParaRPr lang="en-US" sz="1800" i="1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606613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 outline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491525" y="963172"/>
            <a:ext cx="8172000" cy="46800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Introduction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Basic elements of a good property tax</a:t>
            </a:r>
            <a:br>
              <a:rPr lang="en-US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en-US" sz="1600" i="1" dirty="0">
                <a:solidFill>
                  <a:schemeClr val="bg2">
                    <a:lumMod val="75000"/>
                  </a:schemeClr>
                </a:solidFill>
              </a:rPr>
              <a:t>- 2.1 A good tax in general</a:t>
            </a:r>
            <a:br>
              <a:rPr lang="en-US" sz="1600" i="1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en-US" sz="1600" i="1" dirty="0">
                <a:solidFill>
                  <a:schemeClr val="bg2">
                    <a:lumMod val="75000"/>
                  </a:schemeClr>
                </a:solidFill>
              </a:rPr>
              <a:t>- 2.2 A good local tax</a:t>
            </a:r>
            <a:br>
              <a:rPr lang="en-US" sz="1600" i="1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en-US" sz="1600" i="1" dirty="0">
                <a:solidFill>
                  <a:schemeClr val="bg2">
                    <a:lumMod val="75000"/>
                  </a:schemeClr>
                </a:solidFill>
              </a:rPr>
              <a:t>- 2.3 Why don’t property taxes live up to their expectations?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BC0436"/>
                </a:solidFill>
              </a:rPr>
              <a:t>Central &amp; Local government relations</a:t>
            </a:r>
            <a:br>
              <a:rPr lang="en-US" dirty="0">
                <a:solidFill>
                  <a:srgbClr val="BC0436"/>
                </a:solidFill>
              </a:rPr>
            </a:br>
            <a:r>
              <a:rPr lang="en-US" sz="1600" i="1" dirty="0">
                <a:solidFill>
                  <a:srgbClr val="BC0436"/>
                </a:solidFill>
              </a:rPr>
              <a:t>- 3.1 Central or Local Property Tax</a:t>
            </a:r>
            <a:br>
              <a:rPr lang="en-US" sz="1600" i="1" dirty="0">
                <a:solidFill>
                  <a:srgbClr val="BC0436"/>
                </a:solidFill>
              </a:rPr>
            </a:br>
            <a:r>
              <a:rPr lang="en-US" sz="1600" i="1" dirty="0">
                <a:solidFill>
                  <a:srgbClr val="BC0436"/>
                </a:solidFill>
              </a:rPr>
              <a:t>- 3.2 Intergovernmental transfers</a:t>
            </a:r>
            <a:br>
              <a:rPr lang="en-US" sz="1600" i="1" dirty="0">
                <a:solidFill>
                  <a:srgbClr val="BC0436"/>
                </a:solidFill>
              </a:rPr>
            </a:br>
            <a:r>
              <a:rPr lang="en-US" sz="1600" i="1" dirty="0">
                <a:solidFill>
                  <a:srgbClr val="BC0436"/>
                </a:solidFill>
              </a:rPr>
              <a:t>- 3.3 Tax revenue autonomy &amp; fiscal capacity of local governments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Strategies for PT Reform</a:t>
            </a:r>
            <a:br>
              <a:rPr lang="en-US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en-US" sz="1600" i="1" dirty="0">
                <a:solidFill>
                  <a:schemeClr val="bg2">
                    <a:lumMod val="75000"/>
                  </a:schemeClr>
                </a:solidFill>
              </a:rPr>
              <a:t>- 4.1 General Strategies</a:t>
            </a:r>
            <a:br>
              <a:rPr lang="en-US" sz="1600" i="1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en-US" sz="1600" i="1" dirty="0">
                <a:solidFill>
                  <a:schemeClr val="bg2">
                    <a:lumMod val="75000"/>
                  </a:schemeClr>
                </a:solidFill>
              </a:rPr>
              <a:t>- 4.2 Necessary conditions for successful PT Reform </a:t>
            </a:r>
            <a:br>
              <a:rPr lang="en-US" sz="1600" i="1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en-US" sz="1600" i="1" dirty="0">
                <a:solidFill>
                  <a:schemeClr val="bg2">
                    <a:lumMod val="75000"/>
                  </a:schemeClr>
                </a:solidFill>
              </a:rPr>
              <a:t>- 4.3 Collection Led Strategy vs. Valuation Pushed Strategy</a:t>
            </a:r>
            <a:br>
              <a:rPr lang="en-US" sz="1600" i="1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en-US" sz="1600" i="1" dirty="0">
                <a:solidFill>
                  <a:schemeClr val="bg2">
                    <a:lumMod val="75000"/>
                  </a:schemeClr>
                </a:solidFill>
              </a:rPr>
              <a:t>- 4.4 Property Tax Administration</a:t>
            </a:r>
            <a:br>
              <a:rPr lang="en-US" sz="1600" i="1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en-US" sz="1600" i="1" dirty="0">
                <a:solidFill>
                  <a:schemeClr val="bg2">
                    <a:lumMod val="75000"/>
                  </a:schemeClr>
                </a:solidFill>
              </a:rPr>
              <a:t>- 4.5 Building a taxpayers culture</a:t>
            </a:r>
            <a:br>
              <a:rPr lang="en-US" sz="1600" i="1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en-US" sz="1600" i="1" dirty="0">
                <a:solidFill>
                  <a:schemeClr val="bg2">
                    <a:lumMod val="75000"/>
                  </a:schemeClr>
                </a:solidFill>
              </a:rPr>
              <a:t>- 4.6	Role of central government in PT Reform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Conclusions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Example from VNG International in Ghana</a:t>
            </a:r>
          </a:p>
          <a:p>
            <a:pPr marL="457200" indent="-457200">
              <a:buAutoNum type="arabicPeriod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741242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91524" y="396000"/>
            <a:ext cx="8172000" cy="828000"/>
          </a:xfrm>
        </p:spPr>
        <p:txBody>
          <a:bodyPr/>
          <a:lstStyle/>
          <a:p>
            <a:r>
              <a:rPr lang="en-US" dirty="0"/>
              <a:t>3.	Central &amp; Local government relations</a:t>
            </a:r>
            <a:br>
              <a:rPr lang="en-US" dirty="0"/>
            </a:br>
            <a:r>
              <a:rPr lang="en-US" sz="2400" i="1" dirty="0">
                <a:solidFill>
                  <a:schemeClr val="bg2">
                    <a:lumMod val="75000"/>
                  </a:schemeClr>
                </a:solidFill>
              </a:rPr>
              <a:t>3.1	Central or local property tax?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0359877"/>
              </p:ext>
            </p:extLst>
          </p:nvPr>
        </p:nvGraphicFramePr>
        <p:xfrm>
          <a:off x="492125" y="1776046"/>
          <a:ext cx="8347075" cy="3675184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32097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08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864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9398">
                <a:tc>
                  <a:txBody>
                    <a:bodyPr/>
                    <a:lstStyle/>
                    <a:p>
                      <a:r>
                        <a:rPr lang="en-AU" noProof="0" dirty="0"/>
                        <a:t>Principle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Central</a:t>
                      </a:r>
                      <a:r>
                        <a:rPr lang="nl-NL" baseline="0" dirty="0"/>
                        <a:t> PT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Local</a:t>
                      </a:r>
                      <a:r>
                        <a:rPr lang="nl-NL" dirty="0"/>
                        <a:t> </a:t>
                      </a:r>
                      <a:r>
                        <a:rPr lang="nl-NL" dirty="0" err="1"/>
                        <a:t>Gvmt</a:t>
                      </a:r>
                      <a:r>
                        <a:rPr lang="nl-NL" baseline="0" dirty="0"/>
                        <a:t> PT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9398">
                <a:tc>
                  <a:txBody>
                    <a:bodyPr/>
                    <a:lstStyle/>
                    <a:p>
                      <a:r>
                        <a:rPr lang="en-AU" noProof="0" dirty="0"/>
                        <a:t>Efficiency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9398">
                <a:tc>
                  <a:txBody>
                    <a:bodyPr/>
                    <a:lstStyle/>
                    <a:p>
                      <a:r>
                        <a:rPr lang="en-AU" noProof="0" dirty="0"/>
                        <a:t>Equity and Fairness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9398">
                <a:tc>
                  <a:txBody>
                    <a:bodyPr/>
                    <a:lstStyle/>
                    <a:p>
                      <a:r>
                        <a:rPr lang="en-AU" noProof="0" dirty="0"/>
                        <a:t>Revenue Adequacy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9398">
                <a:tc>
                  <a:txBody>
                    <a:bodyPr/>
                    <a:lstStyle/>
                    <a:p>
                      <a:r>
                        <a:rPr lang="en-AU" noProof="0" dirty="0"/>
                        <a:t>Low </a:t>
                      </a:r>
                      <a:r>
                        <a:rPr lang="en-AU" noProof="0" dirty="0" err="1"/>
                        <a:t>adminstration</a:t>
                      </a:r>
                      <a:r>
                        <a:rPr lang="en-AU" noProof="0" dirty="0"/>
                        <a:t> costs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+/-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9398">
                <a:tc>
                  <a:txBody>
                    <a:bodyPr/>
                    <a:lstStyle/>
                    <a:p>
                      <a:r>
                        <a:rPr lang="en-AU" noProof="0" dirty="0"/>
                        <a:t>Low compliance costs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9398">
                <a:tc>
                  <a:txBody>
                    <a:bodyPr/>
                    <a:lstStyle/>
                    <a:p>
                      <a:r>
                        <a:rPr lang="en-AU" noProof="0" dirty="0"/>
                        <a:t>Political</a:t>
                      </a:r>
                      <a:r>
                        <a:rPr lang="en-AU" baseline="0" noProof="0" dirty="0"/>
                        <a:t> acceptability</a:t>
                      </a:r>
                      <a:endParaRPr lang="en-AU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9398">
                <a:tc>
                  <a:txBody>
                    <a:bodyPr/>
                    <a:lstStyle/>
                    <a:p>
                      <a:r>
                        <a:rPr lang="en-AU" noProof="0" dirty="0"/>
                        <a:t>Tax compliance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Tekstvak 1">
            <a:extLst>
              <a:ext uri="{FF2B5EF4-FFF2-40B4-BE49-F238E27FC236}">
                <a16:creationId xmlns:a16="http://schemas.microsoft.com/office/drawing/2014/main" id="{DCAEC13F-F208-47A8-B3F5-7EDE73DE4C0E}"/>
              </a:ext>
            </a:extLst>
          </p:cNvPr>
          <p:cNvSpPr txBox="1"/>
          <p:nvPr/>
        </p:nvSpPr>
        <p:spPr>
          <a:xfrm>
            <a:off x="492125" y="5679686"/>
            <a:ext cx="63170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 err="1">
                <a:solidFill>
                  <a:srgbClr val="BC0436"/>
                </a:solidFill>
              </a:rPr>
              <a:t>Conclusion</a:t>
            </a:r>
            <a:r>
              <a:rPr lang="nl-NL" b="1" dirty="0">
                <a:solidFill>
                  <a:srgbClr val="BC0436"/>
                </a:solidFill>
              </a:rPr>
              <a:t>: </a:t>
            </a:r>
            <a:r>
              <a:rPr lang="nl-NL" b="1" dirty="0" err="1">
                <a:solidFill>
                  <a:srgbClr val="BC0436"/>
                </a:solidFill>
              </a:rPr>
              <a:t>try</a:t>
            </a:r>
            <a:r>
              <a:rPr lang="nl-NL" b="1" dirty="0">
                <a:solidFill>
                  <a:srgbClr val="BC0436"/>
                </a:solidFill>
              </a:rPr>
              <a:t> </a:t>
            </a:r>
            <a:r>
              <a:rPr lang="nl-NL" b="1" dirty="0" err="1">
                <a:solidFill>
                  <a:srgbClr val="BC0436"/>
                </a:solidFill>
              </a:rPr>
              <a:t>to</a:t>
            </a:r>
            <a:r>
              <a:rPr lang="nl-NL" b="1" dirty="0">
                <a:solidFill>
                  <a:srgbClr val="BC0436"/>
                </a:solidFill>
              </a:rPr>
              <a:t> combine </a:t>
            </a:r>
            <a:r>
              <a:rPr lang="nl-NL" b="1" dirty="0" err="1">
                <a:solidFill>
                  <a:srgbClr val="BC0436"/>
                </a:solidFill>
              </a:rPr>
              <a:t>strenghts</a:t>
            </a:r>
            <a:r>
              <a:rPr lang="nl-NL" b="1" dirty="0">
                <a:solidFill>
                  <a:srgbClr val="BC0436"/>
                </a:solidFill>
              </a:rPr>
              <a:t> of </a:t>
            </a:r>
            <a:r>
              <a:rPr lang="nl-NL" b="1" dirty="0" err="1">
                <a:solidFill>
                  <a:srgbClr val="BC0436"/>
                </a:solidFill>
              </a:rPr>
              <a:t>both</a:t>
            </a:r>
            <a:r>
              <a:rPr lang="nl-NL" b="1" dirty="0">
                <a:solidFill>
                  <a:srgbClr val="BC0436"/>
                </a:solidFill>
              </a:rPr>
              <a:t> </a:t>
            </a:r>
            <a:r>
              <a:rPr lang="nl-NL" b="1" dirty="0" err="1">
                <a:solidFill>
                  <a:srgbClr val="BC0436"/>
                </a:solidFill>
              </a:rPr>
              <a:t>government</a:t>
            </a:r>
            <a:r>
              <a:rPr lang="nl-NL" b="1" dirty="0">
                <a:solidFill>
                  <a:srgbClr val="BC0436"/>
                </a:solidFill>
              </a:rPr>
              <a:t> </a:t>
            </a:r>
            <a:r>
              <a:rPr lang="nl-NL" b="1" dirty="0" err="1">
                <a:solidFill>
                  <a:srgbClr val="BC0436"/>
                </a:solidFill>
              </a:rPr>
              <a:t>layers</a:t>
            </a:r>
            <a:r>
              <a:rPr lang="nl-NL" b="1" dirty="0">
                <a:solidFill>
                  <a:srgbClr val="BC0436"/>
                </a:solidFill>
              </a:rPr>
              <a:t> </a:t>
            </a:r>
            <a:br>
              <a:rPr lang="nl-NL" b="1" dirty="0">
                <a:solidFill>
                  <a:srgbClr val="BC0436"/>
                </a:solidFill>
              </a:rPr>
            </a:br>
            <a:r>
              <a:rPr lang="nl-NL" b="1" dirty="0" err="1">
                <a:solidFill>
                  <a:srgbClr val="BC0436"/>
                </a:solidFill>
              </a:rPr>
              <a:t>to</a:t>
            </a:r>
            <a:r>
              <a:rPr lang="nl-NL" b="1" dirty="0">
                <a:solidFill>
                  <a:srgbClr val="BC0436"/>
                </a:solidFill>
              </a:rPr>
              <a:t> </a:t>
            </a:r>
            <a:r>
              <a:rPr lang="nl-NL" b="1" dirty="0" err="1">
                <a:solidFill>
                  <a:srgbClr val="BC0436"/>
                </a:solidFill>
              </a:rPr>
              <a:t>avoid</a:t>
            </a:r>
            <a:r>
              <a:rPr lang="nl-NL" b="1" dirty="0">
                <a:solidFill>
                  <a:srgbClr val="BC0436"/>
                </a:solidFill>
              </a:rPr>
              <a:t> </a:t>
            </a:r>
            <a:r>
              <a:rPr lang="nl-NL" b="1" dirty="0" err="1">
                <a:solidFill>
                  <a:srgbClr val="BC0436"/>
                </a:solidFill>
              </a:rPr>
              <a:t>weaknesses</a:t>
            </a:r>
            <a:endParaRPr lang="nl-NL" b="1" dirty="0">
              <a:solidFill>
                <a:srgbClr val="BC04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163512"/>
      </p:ext>
    </p:extLst>
  </p:cSld>
  <p:clrMapOvr>
    <a:masterClrMapping/>
  </p:clrMapOvr>
</p:sld>
</file>

<file path=ppt/theme/theme1.xml><?xml version="1.0" encoding="utf-8"?>
<a:theme xmlns:a="http://schemas.openxmlformats.org/drawingml/2006/main" name="Erasmus_Corporate_v1">
  <a:themeElements>
    <a:clrScheme name="EUR_ESL">
      <a:dk1>
        <a:srgbClr val="002328"/>
      </a:dk1>
      <a:lt1>
        <a:sysClr val="window" lastClr="FFFFFF"/>
      </a:lt1>
      <a:dk2>
        <a:srgbClr val="BC0436"/>
      </a:dk2>
      <a:lt2>
        <a:srgbClr val="9C9C9C"/>
      </a:lt2>
      <a:accent1>
        <a:srgbClr val="801A99"/>
      </a:accent1>
      <a:accent2>
        <a:srgbClr val="00B4D2"/>
      </a:accent2>
      <a:accent3>
        <a:srgbClr val="00A22E"/>
      </a:accent3>
      <a:accent4>
        <a:srgbClr val="FFD700"/>
      </a:accent4>
      <a:accent5>
        <a:srgbClr val="FF9E00"/>
      </a:accent5>
      <a:accent6>
        <a:srgbClr val="BC0436"/>
      </a:accent6>
      <a:hlink>
        <a:srgbClr val="000000"/>
      </a:hlink>
      <a:folHlink>
        <a:srgbClr val="000000"/>
      </a:folHlink>
    </a:clrScheme>
    <a:fontScheme name="Erasmus_500-700">
      <a:majorFont>
        <a:latin typeface="Museo Sans 700"/>
        <a:ea typeface=""/>
        <a:cs typeface=""/>
      </a:majorFont>
      <a:minorFont>
        <a:latin typeface="Museo Sans 500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e2.potx" id="{91A6F19B-1627-48DA-98E7-F14FDCD95BC8}" vid="{9E373E47-EBED-4C2E-81E9-7C35F947BC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Erasmus_ESL_template_43_ENG</Template>
  <TotalTime>1366</TotalTime>
  <Words>1748</Words>
  <Application>Microsoft Office PowerPoint</Application>
  <PresentationFormat>Diavoorstelling (4:3)</PresentationFormat>
  <Paragraphs>334</Paragraphs>
  <Slides>30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9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30</vt:i4>
      </vt:variant>
    </vt:vector>
  </HeadingPairs>
  <TitlesOfParts>
    <vt:vector size="40" baseType="lpstr">
      <vt:lpstr>Arial</vt:lpstr>
      <vt:lpstr>Calibri</vt:lpstr>
      <vt:lpstr>Courier New</vt:lpstr>
      <vt:lpstr>Museo Sans 100</vt:lpstr>
      <vt:lpstr>Museo Sans 500</vt:lpstr>
      <vt:lpstr>Museo Sans 700</vt:lpstr>
      <vt:lpstr>Museo Sans 900</vt:lpstr>
      <vt:lpstr>Times New Roman</vt:lpstr>
      <vt:lpstr>Wingdings</vt:lpstr>
      <vt:lpstr>Erasmus_Corporate_v1</vt:lpstr>
      <vt:lpstr>Strategies for Property Tax Reform</vt:lpstr>
      <vt:lpstr>1. Introduction</vt:lpstr>
      <vt:lpstr>Presentation outline</vt:lpstr>
      <vt:lpstr>2. Basic elements of a good property tax A good tax in general (1)</vt:lpstr>
      <vt:lpstr>2. Basic elements of a good property tax A good tax in general (2)</vt:lpstr>
      <vt:lpstr>2. Basic elements of a good profit tax A good local tax</vt:lpstr>
      <vt:lpstr>2. Basic elements of a good property tax Why don’t property taxes live up to their expectations?</vt:lpstr>
      <vt:lpstr>Presentation outline</vt:lpstr>
      <vt:lpstr>3. Central &amp; Local government relations 3.1 Central or local property tax?</vt:lpstr>
      <vt:lpstr>3. Central &amp; Local government relations 3.2 Intergovernmental transfers</vt:lpstr>
      <vt:lpstr>3. Central &amp; Local government relations 3.3 Tax revenue autonomy &amp; fiscal capacity of local governments</vt:lpstr>
      <vt:lpstr>Presentation outline</vt:lpstr>
      <vt:lpstr>4. Strategies for Property Tax Reform 4.1 General strategies (1)</vt:lpstr>
      <vt:lpstr>4. Strategies for Property Tax Reform 4.2 Necessary conditions for successful PT Reform (1)</vt:lpstr>
      <vt:lpstr>4. Strategies for Property Tax Reform 4.2 Necessary conditions for successful PT Reform (2)</vt:lpstr>
      <vt:lpstr>4. Strategies for Property Tax Reform 4.3 Collection Led Strategy vs. Valuation Pushed Strategy (1)</vt:lpstr>
      <vt:lpstr>4. Strategies for Property Tax Reform 4.3 Collection Led Strategy vs. Valuation Pushed Strategy: illustration</vt:lpstr>
      <vt:lpstr>4. Strategies for Property Tax Reform 4.3 Collection Led Strategy vs. Valuation Pushed Strategy: illustration</vt:lpstr>
      <vt:lpstr>4. Strategies for Property Tax Reform 4.4 Property tax administration</vt:lpstr>
      <vt:lpstr>4. Strategies for Property Tax Reform 4.5 Building a tax payers culture (1)</vt:lpstr>
      <vt:lpstr>4. Strategies for Property Tax Reform 4.5 Building a tax payers culture (2)</vt:lpstr>
      <vt:lpstr>4. Strategies for Property Tax Reform 4.6 Role of decentralization on PT Reform (1)</vt:lpstr>
      <vt:lpstr>4. Strategies for Property Tax Reform 4.6 Role of decentralization on PT Reform (2)</vt:lpstr>
      <vt:lpstr>Presentation outline</vt:lpstr>
      <vt:lpstr>5. Conclusions </vt:lpstr>
      <vt:lpstr>6. Example: VNG International in Ghana </vt:lpstr>
      <vt:lpstr>6. Example: VNG International in Ghana Some results in Ghana (City of Elmina)  </vt:lpstr>
      <vt:lpstr>6. Example: VNG International in Ghana Some results in Ghana  </vt:lpstr>
      <vt:lpstr>PowerPoint-presentatie</vt:lpstr>
      <vt:lpstr>References</vt:lpstr>
    </vt:vector>
  </TitlesOfParts>
  <Manager/>
  <Company>Erasmus School of Law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subject/>
  <dc:creator>Arjen Schep</dc:creator>
  <cp:keywords/>
  <dc:description>ESL presentation_x000d_Version 3.0 - June 2015_x000d_Design: Fabrique_x000d_Template: Ton Persoon</dc:description>
  <cp:lastModifiedBy>Arjen Schep</cp:lastModifiedBy>
  <cp:revision>76</cp:revision>
  <dcterms:created xsi:type="dcterms:W3CDTF">2018-02-12T19:02:32Z</dcterms:created>
  <dcterms:modified xsi:type="dcterms:W3CDTF">2018-02-20T16:32:24Z</dcterms:modified>
  <cp:category/>
</cp:coreProperties>
</file>