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464" r:id="rId2"/>
    <p:sldId id="291" r:id="rId3"/>
    <p:sldId id="292" r:id="rId4"/>
    <p:sldId id="261" r:id="rId5"/>
    <p:sldId id="467" r:id="rId6"/>
    <p:sldId id="468" r:id="rId7"/>
    <p:sldId id="456" r:id="rId8"/>
    <p:sldId id="446" r:id="rId9"/>
    <p:sldId id="474" r:id="rId10"/>
    <p:sldId id="475" r:id="rId11"/>
    <p:sldId id="459" r:id="rId12"/>
    <p:sldId id="470" r:id="rId13"/>
    <p:sldId id="460" r:id="rId14"/>
    <p:sldId id="471" r:id="rId15"/>
    <p:sldId id="461" r:id="rId16"/>
    <p:sldId id="472" r:id="rId17"/>
    <p:sldId id="462" r:id="rId18"/>
    <p:sldId id="28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88" userDrawn="1">
          <p15:clr>
            <a:srgbClr val="A4A3A4"/>
          </p15:clr>
        </p15:guide>
        <p15:guide id="2" pos="4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DA5"/>
    <a:srgbClr val="D91E44"/>
    <a:srgbClr val="DD002F"/>
    <a:srgbClr val="00A5B5"/>
    <a:srgbClr val="84CDB8"/>
    <a:srgbClr val="DBEAEC"/>
    <a:srgbClr val="E7EAEC"/>
    <a:srgbClr val="DEEAEC"/>
    <a:srgbClr val="D9EAEC"/>
    <a:srgbClr val="CAEA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05"/>
    <p:restoredTop sz="96790"/>
  </p:normalViewPr>
  <p:slideViewPr>
    <p:cSldViewPr snapToGrid="0" snapToObjects="1" showGuides="1">
      <p:cViewPr varScale="1">
        <p:scale>
          <a:sx n="91" d="100"/>
          <a:sy n="91" d="100"/>
        </p:scale>
        <p:origin x="1280" y="184"/>
      </p:cViewPr>
      <p:guideLst>
        <p:guide orient="horz" pos="888"/>
        <p:guide pos="4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906403-EFD3-F246-828F-4E9ACA55B053}" type="datetimeFigureOut">
              <a:rPr lang="en-US" smtClean="0"/>
              <a:t>3/15/19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D0C3C3-0549-E14A-A7EB-3E479A32B08C}" type="slidenum">
              <a:rPr lang="en-US" smtClean="0"/>
              <a:t>‹#›</a:t>
            </a:fld>
            <a:endParaRPr lang="en-US"/>
          </a:p>
        </p:txBody>
      </p:sp>
    </p:spTree>
    <p:extLst>
      <p:ext uri="{BB962C8B-B14F-4D97-AF65-F5344CB8AC3E}">
        <p14:creationId xmlns:p14="http://schemas.microsoft.com/office/powerpoint/2010/main" val="1701928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C7024A-C4AD-3548-A6D0-A0EA02DD49E5}" type="slidenum">
              <a:rPr lang="en-US" smtClean="0"/>
              <a:t>1</a:t>
            </a:fld>
            <a:endParaRPr lang="en-US"/>
          </a:p>
        </p:txBody>
      </p:sp>
    </p:spTree>
    <p:extLst>
      <p:ext uri="{BB962C8B-B14F-4D97-AF65-F5344CB8AC3E}">
        <p14:creationId xmlns:p14="http://schemas.microsoft.com/office/powerpoint/2010/main" val="2184201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D0C3C3-0549-E14A-A7EB-3E479A32B08C}" type="slidenum">
              <a:rPr lang="en-US" smtClean="0"/>
              <a:t>2</a:t>
            </a:fld>
            <a:endParaRPr lang="en-US"/>
          </a:p>
        </p:txBody>
      </p:sp>
    </p:spTree>
    <p:extLst>
      <p:ext uri="{BB962C8B-B14F-4D97-AF65-F5344CB8AC3E}">
        <p14:creationId xmlns:p14="http://schemas.microsoft.com/office/powerpoint/2010/main" val="3651147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D0C3C3-0549-E14A-A7EB-3E479A32B08C}" type="slidenum">
              <a:rPr lang="en-US" smtClean="0"/>
              <a:t>3</a:t>
            </a:fld>
            <a:endParaRPr lang="en-US"/>
          </a:p>
        </p:txBody>
      </p:sp>
    </p:spTree>
    <p:extLst>
      <p:ext uri="{BB962C8B-B14F-4D97-AF65-F5344CB8AC3E}">
        <p14:creationId xmlns:p14="http://schemas.microsoft.com/office/powerpoint/2010/main" val="1553637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FA7C59A-C087-4928-B568-1239145BB2FE}" type="slidenum">
              <a:rPr lang="en-CA" smtClean="0"/>
              <a:t>4</a:t>
            </a:fld>
            <a:endParaRPr lang="en-CA"/>
          </a:p>
        </p:txBody>
      </p:sp>
    </p:spTree>
    <p:extLst>
      <p:ext uri="{BB962C8B-B14F-4D97-AF65-F5344CB8AC3E}">
        <p14:creationId xmlns:p14="http://schemas.microsoft.com/office/powerpoint/2010/main" val="2561564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is the average annual rate of decline 2000 - 2016, expressed as percent per year. A negative rate of decline indicates rate of increase. </a:t>
            </a:r>
            <a:r>
              <a:rPr lang="en-US" sz="1200" baseline="30000" dirty="0"/>
              <a:t>b</a:t>
            </a:r>
            <a:r>
              <a:rPr lang="en-US" sz="1200" dirty="0"/>
              <a:t> To </a:t>
            </a:r>
            <a:r>
              <a:rPr lang="en-US" sz="1200" dirty="0" err="1"/>
              <a:t>faciliatate</a:t>
            </a:r>
            <a:r>
              <a:rPr lang="en-US" sz="1200" dirty="0"/>
              <a:t> cross disease comparisons this table utilized standard classifications of the WHO’s Global Health Estimate, in which tuberculosis deaths in HIV-infected individuals are classified as AIDS deaths </a:t>
            </a:r>
            <a:r>
              <a:rPr lang="en-US" sz="1200" baseline="30000" dirty="0"/>
              <a:t>c</a:t>
            </a:r>
            <a:r>
              <a:rPr lang="en-US" sz="1200" dirty="0"/>
              <a:t> This category aggregates deaths from a large number of different infectious diseases.</a:t>
            </a:r>
          </a:p>
          <a:p>
            <a:endParaRPr lang="en-US" dirty="0"/>
          </a:p>
        </p:txBody>
      </p:sp>
      <p:sp>
        <p:nvSpPr>
          <p:cNvPr id="4" name="Slide Number Placeholder 3"/>
          <p:cNvSpPr>
            <a:spLocks noGrp="1"/>
          </p:cNvSpPr>
          <p:nvPr>
            <p:ph type="sldNum" sz="quarter" idx="5"/>
          </p:nvPr>
        </p:nvSpPr>
        <p:spPr/>
        <p:txBody>
          <a:bodyPr/>
          <a:lstStyle/>
          <a:p>
            <a:fld id="{D3D0C3C3-0549-E14A-A7EB-3E479A32B08C}" type="slidenum">
              <a:rPr lang="en-US" smtClean="0"/>
              <a:t>5</a:t>
            </a:fld>
            <a:endParaRPr lang="en-US"/>
          </a:p>
        </p:txBody>
      </p:sp>
    </p:spTree>
    <p:extLst>
      <p:ext uri="{BB962C8B-B14F-4D97-AF65-F5344CB8AC3E}">
        <p14:creationId xmlns:p14="http://schemas.microsoft.com/office/powerpoint/2010/main" val="847296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 Same here: use the same color palette for the map. Also, text doesn’t make sense to me; should “of” in line 3 be “or”?</a:t>
            </a:r>
          </a:p>
        </p:txBody>
      </p:sp>
      <p:sp>
        <p:nvSpPr>
          <p:cNvPr id="4" name="Slide Number Placeholder 3"/>
          <p:cNvSpPr>
            <a:spLocks noGrp="1"/>
          </p:cNvSpPr>
          <p:nvPr>
            <p:ph type="sldNum" sz="quarter" idx="5"/>
          </p:nvPr>
        </p:nvSpPr>
        <p:spPr/>
        <p:txBody>
          <a:bodyPr/>
          <a:lstStyle/>
          <a:p>
            <a:fld id="{D3D0C3C3-0549-E14A-A7EB-3E479A32B08C}" type="slidenum">
              <a:rPr lang="en-US" smtClean="0"/>
              <a:t>6</a:t>
            </a:fld>
            <a:endParaRPr lang="en-US"/>
          </a:p>
        </p:txBody>
      </p:sp>
    </p:spTree>
    <p:extLst>
      <p:ext uri="{BB962C8B-B14F-4D97-AF65-F5344CB8AC3E}">
        <p14:creationId xmlns:p14="http://schemas.microsoft.com/office/powerpoint/2010/main" val="2513721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C7024A-C4AD-3548-A6D0-A0EA02DD49E5}" type="slidenum">
              <a:rPr lang="en-US" smtClean="0"/>
              <a:t>7</a:t>
            </a:fld>
            <a:endParaRPr lang="en-US"/>
          </a:p>
        </p:txBody>
      </p:sp>
    </p:spTree>
    <p:extLst>
      <p:ext uri="{BB962C8B-B14F-4D97-AF65-F5344CB8AC3E}">
        <p14:creationId xmlns:p14="http://schemas.microsoft.com/office/powerpoint/2010/main" val="4179587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Bef>
                <a:spcPts val="0"/>
              </a:spcBef>
              <a:spcAft>
                <a:spcPts val="1200"/>
              </a:spcAft>
              <a:buClr>
                <a:schemeClr val="tx1">
                  <a:lumMod val="75000"/>
                  <a:lumOff val="25000"/>
                </a:schemeClr>
              </a:buClr>
              <a:buFont typeface="Wingdings" pitchFamily="2" charset="2"/>
              <a:buChar char="ü"/>
            </a:pPr>
            <a:r>
              <a:rPr lang="en-US" sz="1200" dirty="0"/>
              <a:t>Respond comprehensively to known cases</a:t>
            </a:r>
          </a:p>
          <a:p>
            <a:pPr>
              <a:lnSpc>
                <a:spcPct val="110000"/>
              </a:lnSpc>
              <a:spcBef>
                <a:spcPts val="0"/>
              </a:spcBef>
              <a:spcAft>
                <a:spcPts val="1200"/>
              </a:spcAft>
              <a:buClr>
                <a:schemeClr val="tx1">
                  <a:lumMod val="75000"/>
                  <a:lumOff val="25000"/>
                </a:schemeClr>
              </a:buClr>
              <a:buFont typeface="Wingdings" pitchFamily="2" charset="2"/>
              <a:buChar char="ü"/>
            </a:pPr>
            <a:r>
              <a:rPr lang="en-US" sz="1200" dirty="0"/>
              <a:t>Reach high-risk populations through active case finding </a:t>
            </a:r>
          </a:p>
          <a:p>
            <a:pPr>
              <a:lnSpc>
                <a:spcPct val="110000"/>
              </a:lnSpc>
              <a:spcBef>
                <a:spcPts val="0"/>
              </a:spcBef>
              <a:spcAft>
                <a:spcPts val="1200"/>
              </a:spcAft>
              <a:buClr>
                <a:schemeClr val="tx1">
                  <a:lumMod val="75000"/>
                  <a:lumOff val="25000"/>
                </a:schemeClr>
              </a:buClr>
              <a:buFont typeface="Wingdings" pitchFamily="2" charset="2"/>
              <a:buChar char="ü"/>
            </a:pPr>
            <a:r>
              <a:rPr lang="en-US" sz="1200" dirty="0"/>
              <a:t>High quality and equitable care</a:t>
            </a:r>
          </a:p>
          <a:p>
            <a:pPr>
              <a:lnSpc>
                <a:spcPct val="110000"/>
              </a:lnSpc>
              <a:spcBef>
                <a:spcPts val="0"/>
              </a:spcBef>
              <a:spcAft>
                <a:spcPts val="1200"/>
              </a:spcAft>
              <a:buClr>
                <a:schemeClr val="tx1">
                  <a:lumMod val="75000"/>
                  <a:lumOff val="25000"/>
                </a:schemeClr>
              </a:buClr>
              <a:buFont typeface="Wingdings" pitchFamily="2" charset="2"/>
              <a:buChar char="ü"/>
            </a:pPr>
            <a:r>
              <a:rPr lang="en-US" sz="1200" dirty="0"/>
              <a:t>New models of private sector engagement</a:t>
            </a:r>
          </a:p>
          <a:p>
            <a:pPr>
              <a:lnSpc>
                <a:spcPct val="110000"/>
              </a:lnSpc>
              <a:spcBef>
                <a:spcPts val="0"/>
              </a:spcBef>
              <a:spcAft>
                <a:spcPts val="1200"/>
              </a:spcAft>
              <a:buClr>
                <a:schemeClr val="tx1">
                  <a:lumMod val="75000"/>
                  <a:lumOff val="25000"/>
                </a:schemeClr>
              </a:buClr>
              <a:buFont typeface="Wingdings" pitchFamily="2" charset="2"/>
              <a:buChar char="ü"/>
            </a:pPr>
            <a:r>
              <a:rPr lang="en-US" sz="1200" dirty="0"/>
              <a:t>Strengthen civil society involvement</a:t>
            </a:r>
          </a:p>
          <a:p>
            <a:endParaRPr lang="en-US" dirty="0"/>
          </a:p>
        </p:txBody>
      </p:sp>
      <p:sp>
        <p:nvSpPr>
          <p:cNvPr id="4" name="Slide Number Placeholder 3"/>
          <p:cNvSpPr>
            <a:spLocks noGrp="1"/>
          </p:cNvSpPr>
          <p:nvPr>
            <p:ph type="sldNum" sz="quarter" idx="5"/>
          </p:nvPr>
        </p:nvSpPr>
        <p:spPr/>
        <p:txBody>
          <a:bodyPr/>
          <a:lstStyle/>
          <a:p>
            <a:fld id="{D3D0C3C3-0549-E14A-A7EB-3E479A32B08C}" type="slidenum">
              <a:rPr lang="en-US" smtClean="0"/>
              <a:t>9</a:t>
            </a:fld>
            <a:endParaRPr lang="en-US"/>
          </a:p>
        </p:txBody>
      </p:sp>
    </p:spTree>
    <p:extLst>
      <p:ext uri="{BB962C8B-B14F-4D97-AF65-F5344CB8AC3E}">
        <p14:creationId xmlns:p14="http://schemas.microsoft.com/office/powerpoint/2010/main" val="162746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Illustration of the costs of inaction, in TB research. Curative therapy is currently the mainstay of TB control: its maximum impact is realized when patients are put on appropriate treatment as soon as possible. The 'care cascade' highlights stages where patients are lost, in the pathway starting from active disease and ending in treatment completion. To capture the potential impact of curative tools in a simple way, figures show a scenario where current losses in the care cascade are all reduced to 10%, and all delays are reduced by 25%. Additionally for Kenya (a high HIV burden setting), we model an increase in coverage of isoniazid preventive therapy to 90% of HIV cases on ART, as well as an increase of ART coverage to 90% (as in box 3). </a:t>
            </a:r>
          </a:p>
          <a:p>
            <a:endParaRPr lang="en-US" sz="1200" dirty="0"/>
          </a:p>
          <a:p>
            <a:r>
              <a:rPr lang="en-US" sz="1200" dirty="0"/>
              <a:t>Even with such aggressive measures, the figure illustrates ongoing TB burden in each of these different settings. Expressed in monetary terms, these ongoing TB deaths represent a lost value of US$31.7bn, US$2.7bn and US$35mn per year, for the three country settings shown here (in per-capita terms, US$24, US$55 and US$9.8 per person per year, respectively). </a:t>
            </a:r>
          </a:p>
          <a:p>
            <a:endParaRPr lang="en-US" sz="1200" dirty="0"/>
          </a:p>
          <a:p>
            <a:r>
              <a:rPr lang="en-US" sz="1200" dirty="0"/>
              <a:t>Further tools are needed to drive this burden to zero, particularly for primary prevention of TB, in the general population. India's recent National Strategic Plan, for example, calls for increased uptake of preventive therapy, as well as addressing risk factors for TB, such as undernutrition. Supported by R&amp;D, these and other preventive measures, scalable to the population level, would have a profound effect on TB burden. </a:t>
            </a:r>
          </a:p>
          <a:p>
            <a:endParaRPr lang="en-US" dirty="0"/>
          </a:p>
        </p:txBody>
      </p:sp>
      <p:sp>
        <p:nvSpPr>
          <p:cNvPr id="4" name="Slide Number Placeholder 3"/>
          <p:cNvSpPr>
            <a:spLocks noGrp="1"/>
          </p:cNvSpPr>
          <p:nvPr>
            <p:ph type="sldNum" sz="quarter" idx="5"/>
          </p:nvPr>
        </p:nvSpPr>
        <p:spPr/>
        <p:txBody>
          <a:bodyPr/>
          <a:lstStyle/>
          <a:p>
            <a:fld id="{D3D0C3C3-0549-E14A-A7EB-3E479A32B08C}" type="slidenum">
              <a:rPr lang="en-US" smtClean="0"/>
              <a:t>11</a:t>
            </a:fld>
            <a:endParaRPr lang="en-US"/>
          </a:p>
        </p:txBody>
      </p:sp>
    </p:spTree>
    <p:extLst>
      <p:ext uri="{BB962C8B-B14F-4D97-AF65-F5344CB8AC3E}">
        <p14:creationId xmlns:p14="http://schemas.microsoft.com/office/powerpoint/2010/main" val="530219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D0C3C3-0549-E14A-A7EB-3E479A32B08C}" type="slidenum">
              <a:rPr lang="en-US" smtClean="0"/>
              <a:t>13</a:t>
            </a:fld>
            <a:endParaRPr lang="en-US"/>
          </a:p>
        </p:txBody>
      </p:sp>
    </p:spTree>
    <p:extLst>
      <p:ext uri="{BB962C8B-B14F-4D97-AF65-F5344CB8AC3E}">
        <p14:creationId xmlns:p14="http://schemas.microsoft.com/office/powerpoint/2010/main" val="1253644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D0C3C3-0549-E14A-A7EB-3E479A32B08C}" type="slidenum">
              <a:rPr lang="en-US" smtClean="0"/>
              <a:t>14</a:t>
            </a:fld>
            <a:endParaRPr lang="en-US"/>
          </a:p>
        </p:txBody>
      </p:sp>
    </p:spTree>
    <p:extLst>
      <p:ext uri="{BB962C8B-B14F-4D97-AF65-F5344CB8AC3E}">
        <p14:creationId xmlns:p14="http://schemas.microsoft.com/office/powerpoint/2010/main" val="8464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D0C3C3-0549-E14A-A7EB-3E479A32B08C}" type="slidenum">
              <a:rPr lang="en-US" smtClean="0"/>
              <a:t>16</a:t>
            </a:fld>
            <a:endParaRPr lang="en-US"/>
          </a:p>
        </p:txBody>
      </p:sp>
    </p:spTree>
    <p:extLst>
      <p:ext uri="{BB962C8B-B14F-4D97-AF65-F5344CB8AC3E}">
        <p14:creationId xmlns:p14="http://schemas.microsoft.com/office/powerpoint/2010/main" val="1186911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096EDF-F79A-2346-A3B8-2AF752D75439}" type="datetimeFigureOut">
              <a:rPr lang="en-US" smtClean="0"/>
              <a:t>3/15/19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096EDF-F79A-2346-A3B8-2AF752D75439}" type="datetimeFigureOut">
              <a:rPr lang="en-US" smtClean="0"/>
              <a:t>3/15/19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096EDF-F79A-2346-A3B8-2AF752D75439}" type="datetimeFigureOut">
              <a:rPr lang="en-US" smtClean="0"/>
              <a:t>3/15/19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096EDF-F79A-2346-A3B8-2AF752D75439}" type="datetimeFigureOut">
              <a:rPr lang="en-US" smtClean="0"/>
              <a:t>3/15/19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096EDF-F79A-2346-A3B8-2AF752D75439}" type="datetimeFigureOut">
              <a:rPr lang="en-US" smtClean="0"/>
              <a:t>3/15/19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096EDF-F79A-2346-A3B8-2AF752D75439}" type="datetimeFigureOut">
              <a:rPr lang="en-US" smtClean="0"/>
              <a:t>3/15/19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096EDF-F79A-2346-A3B8-2AF752D75439}" type="datetimeFigureOut">
              <a:rPr lang="en-US" smtClean="0"/>
              <a:t>3/15/19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096EDF-F79A-2346-A3B8-2AF752D75439}" type="datetimeFigureOut">
              <a:rPr lang="en-US" smtClean="0"/>
              <a:t>3/15/19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096EDF-F79A-2346-A3B8-2AF752D75439}" type="datetimeFigureOut">
              <a:rPr lang="en-US" smtClean="0"/>
              <a:t>3/15/19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096EDF-F79A-2346-A3B8-2AF752D75439}" type="datetimeFigureOut">
              <a:rPr lang="en-US" smtClean="0"/>
              <a:t>3/15/19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096EDF-F79A-2346-A3B8-2AF752D75439}" type="datetimeFigureOut">
              <a:rPr lang="en-US" smtClean="0"/>
              <a:t>3/15/19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E71E6-7E47-4546-AF93-155901B5048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096EDF-F79A-2346-A3B8-2AF752D75439}" type="datetimeFigureOut">
              <a:rPr lang="en-US" smtClean="0"/>
              <a:t>3/15/19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E71E6-7E47-4546-AF93-155901B50484}" type="slidenum">
              <a:rPr lang="en-US" smtClean="0"/>
              <a:t>‹#›</a:t>
            </a:fld>
            <a:endParaRPr lang="en-US"/>
          </a:p>
        </p:txBody>
      </p: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25555"/>
            <a:ext cx="9144000" cy="6858000"/>
          </a:xfrm>
          <a:prstGeom prst="rect">
            <a:avLst/>
          </a:prstGeom>
        </p:spPr>
      </p:pic>
      <p:pic>
        <p:nvPicPr>
          <p:cNvPr id="7" name="Pictur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403335" y="0"/>
            <a:ext cx="1978216" cy="2472770"/>
          </a:xfrm>
          <a:prstGeom prst="rect">
            <a:avLst/>
          </a:prstGeom>
        </p:spPr>
      </p:pic>
      <p:pic>
        <p:nvPicPr>
          <p:cNvPr id="8" name="Picture 7"/>
          <p:cNvPicPr>
            <a:picLocks noChangeAspect="1"/>
          </p:cNvPicPr>
          <p:nvPr userDrawn="1"/>
        </p:nvPicPr>
        <p:blipFill rotWithShape="1">
          <a:blip r:embed="rId15">
            <a:extLst>
              <a:ext uri="{28A0092B-C50C-407E-A947-70E740481C1C}">
                <a14:useLocalDpi xmlns:a14="http://schemas.microsoft.com/office/drawing/2010/main" val="0"/>
              </a:ext>
            </a:extLst>
          </a:blip>
          <a:srcRect l="31546" t="67246"/>
          <a:stretch/>
        </p:blipFill>
        <p:spPr>
          <a:xfrm>
            <a:off x="7084535" y="5791352"/>
            <a:ext cx="1740664" cy="1041093"/>
          </a:xfrm>
          <a:prstGeom prst="rect">
            <a:avLst/>
          </a:prstGeom>
        </p:spPr>
      </p:pic>
    </p:spTree>
    <p:extLst>
      <p:ext uri="{BB962C8B-B14F-4D97-AF65-F5344CB8AC3E}">
        <p14:creationId xmlns:p14="http://schemas.microsoft.com/office/powerpoint/2010/main" val="5516372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tiff"/></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microsoft.com/office/2007/relationships/hdphoto" Target="../media/hdphoto1.wdp"/><Relationship Id="rId18" Type="http://schemas.openxmlformats.org/officeDocument/2006/relationships/image" Target="../media/image23.tiff"/><Relationship Id="rId26" Type="http://schemas.microsoft.com/office/2007/relationships/hdphoto" Target="../media/hdphoto2.wdp"/><Relationship Id="rId3" Type="http://schemas.openxmlformats.org/officeDocument/2006/relationships/image" Target="../media/image9.png"/><Relationship Id="rId21" Type="http://schemas.openxmlformats.org/officeDocument/2006/relationships/image" Target="../media/image26.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2.svg"/><Relationship Id="rId25" Type="http://schemas.openxmlformats.org/officeDocument/2006/relationships/image" Target="../media/image30.png"/><Relationship Id="rId2" Type="http://schemas.openxmlformats.org/officeDocument/2006/relationships/notesSlide" Target="../notesSlides/notesSlide4.xml"/><Relationship Id="rId16" Type="http://schemas.openxmlformats.org/officeDocument/2006/relationships/image" Target="../media/image21.png"/><Relationship Id="rId20" Type="http://schemas.openxmlformats.org/officeDocument/2006/relationships/image" Target="../media/image25.tiff"/><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17.svg"/><Relationship Id="rId24" Type="http://schemas.openxmlformats.org/officeDocument/2006/relationships/image" Target="../media/image29.tiff"/><Relationship Id="rId5" Type="http://schemas.openxmlformats.org/officeDocument/2006/relationships/image" Target="../media/image11.png"/><Relationship Id="rId15" Type="http://schemas.openxmlformats.org/officeDocument/2006/relationships/image" Target="../media/image20.png"/><Relationship Id="rId23" Type="http://schemas.openxmlformats.org/officeDocument/2006/relationships/image" Target="../media/image28.png"/><Relationship Id="rId10" Type="http://schemas.openxmlformats.org/officeDocument/2006/relationships/image" Target="../media/image16.png"/><Relationship Id="rId19" Type="http://schemas.openxmlformats.org/officeDocument/2006/relationships/image" Target="../media/image24.png"/><Relationship Id="rId4" Type="http://schemas.openxmlformats.org/officeDocument/2006/relationships/image" Target="../media/image10.svg"/><Relationship Id="rId9" Type="http://schemas.openxmlformats.org/officeDocument/2006/relationships/image" Target="../media/image15.svg"/><Relationship Id="rId14" Type="http://schemas.openxmlformats.org/officeDocument/2006/relationships/image" Target="../media/image19.png"/><Relationship Id="rId22" Type="http://schemas.openxmlformats.org/officeDocument/2006/relationships/image" Target="../media/image27.svg"/><Relationship Id="rId27"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34.tiff"/><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4.tiff"/></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7.tiff"/><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41.tiff"/></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4.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26609" y="0"/>
            <a:ext cx="7680960" cy="1276226"/>
          </a:xfrm>
          <a:prstGeom prst="rect">
            <a:avLst/>
          </a:prstGeom>
        </p:spPr>
        <p:txBody>
          <a:bodyPr vert="horz" wrap="square" lIns="0" tIns="158432" rIns="0" bIns="0" rtlCol="0" anchor="ctr">
            <a:noAutofit/>
          </a:bodyPr>
          <a:lstStyle/>
          <a:p>
            <a:pPr marL="6350" marR="2540">
              <a:lnSpc>
                <a:spcPct val="100000"/>
              </a:lnSpc>
              <a:spcBef>
                <a:spcPts val="0"/>
              </a:spcBef>
            </a:pPr>
            <a:r>
              <a:rPr lang="en-US" sz="3000" i="1" spc="105" dirty="0">
                <a:solidFill>
                  <a:schemeClr val="tx1">
                    <a:lumMod val="75000"/>
                    <a:lumOff val="25000"/>
                  </a:schemeClr>
                </a:solidFill>
                <a:cs typeface="Arial" panose="020B0604020202020204" pitchFamily="34" charset="0"/>
              </a:rPr>
              <a:t>Building a Tuberculosis-free world:</a:t>
            </a:r>
            <a:br>
              <a:rPr lang="en-US" sz="3000" spc="105" dirty="0">
                <a:solidFill>
                  <a:schemeClr val="tx1">
                    <a:lumMod val="75000"/>
                    <a:lumOff val="25000"/>
                  </a:schemeClr>
                </a:solidFill>
                <a:cs typeface="Arial" panose="020B0604020202020204" pitchFamily="34" charset="0"/>
              </a:rPr>
            </a:br>
            <a:r>
              <a:rPr lang="en-US" sz="3000" spc="105" dirty="0">
                <a:solidFill>
                  <a:schemeClr val="tx1">
                    <a:lumMod val="75000"/>
                    <a:lumOff val="25000"/>
                  </a:schemeClr>
                </a:solidFill>
                <a:cs typeface="Arial" panose="020B0604020202020204" pitchFamily="34" charset="0"/>
              </a:rPr>
              <a:t>THE </a:t>
            </a:r>
            <a:r>
              <a:rPr lang="en-US" sz="3000" i="1" spc="105" dirty="0">
                <a:solidFill>
                  <a:schemeClr val="tx1">
                    <a:lumMod val="75000"/>
                    <a:lumOff val="25000"/>
                  </a:schemeClr>
                </a:solidFill>
                <a:cs typeface="Arial" panose="020B0604020202020204" pitchFamily="34" charset="0"/>
              </a:rPr>
              <a:t>LANCET</a:t>
            </a:r>
            <a:r>
              <a:rPr lang="en-US" sz="3000" spc="105" dirty="0">
                <a:solidFill>
                  <a:schemeClr val="tx1">
                    <a:lumMod val="75000"/>
                    <a:lumOff val="25000"/>
                  </a:schemeClr>
                </a:solidFill>
                <a:cs typeface="Arial" panose="020B0604020202020204" pitchFamily="34" charset="0"/>
              </a:rPr>
              <a:t> COMMISSION ON TUBERCULOSIS</a:t>
            </a:r>
            <a:endParaRPr sz="3000" i="1" dirty="0">
              <a:solidFill>
                <a:schemeClr val="tx1">
                  <a:lumMod val="75000"/>
                  <a:lumOff val="25000"/>
                </a:schemeClr>
              </a:solidFill>
              <a:cs typeface="Arial" panose="020B0604020202020204" pitchFamily="34" charset="0"/>
            </a:endParaRPr>
          </a:p>
        </p:txBody>
      </p:sp>
      <p:sp>
        <p:nvSpPr>
          <p:cNvPr id="8" name="object 6">
            <a:extLst>
              <a:ext uri="{FF2B5EF4-FFF2-40B4-BE49-F238E27FC236}">
                <a16:creationId xmlns:a16="http://schemas.microsoft.com/office/drawing/2014/main" id="{FED7A3CE-3C84-4149-9B48-D7644F585C71}"/>
              </a:ext>
            </a:extLst>
          </p:cNvPr>
          <p:cNvSpPr/>
          <p:nvPr/>
        </p:nvSpPr>
        <p:spPr>
          <a:xfrm>
            <a:off x="0" y="5076825"/>
            <a:ext cx="9144000" cy="109538"/>
          </a:xfrm>
          <a:custGeom>
            <a:avLst/>
            <a:gdLst/>
            <a:ahLst/>
            <a:cxnLst/>
            <a:rect l="l" t="t" r="r" b="b"/>
            <a:pathLst>
              <a:path w="18288000" h="219075">
                <a:moveTo>
                  <a:pt x="18287999" y="0"/>
                </a:moveTo>
                <a:lnTo>
                  <a:pt x="18287999" y="219074"/>
                </a:lnTo>
                <a:lnTo>
                  <a:pt x="0" y="219074"/>
                </a:lnTo>
                <a:lnTo>
                  <a:pt x="0" y="0"/>
                </a:lnTo>
                <a:lnTo>
                  <a:pt x="18287999" y="0"/>
                </a:lnTo>
                <a:close/>
              </a:path>
            </a:pathLst>
          </a:custGeom>
          <a:solidFill>
            <a:schemeClr val="accent5"/>
          </a:solidFill>
        </p:spPr>
        <p:txBody>
          <a:bodyPr wrap="square" lIns="0" tIns="0" rIns="0" bIns="0" rtlCol="0"/>
          <a:lstStyle/>
          <a:p>
            <a:endParaRPr sz="900">
              <a:solidFill>
                <a:schemeClr val="accent5"/>
              </a:solidFill>
              <a:latin typeface="Avenir Roman" panose="02000503020000020003" pitchFamily="2" charset="0"/>
            </a:endParaRPr>
          </a:p>
        </p:txBody>
      </p:sp>
      <p:sp>
        <p:nvSpPr>
          <p:cNvPr id="13" name="object 5">
            <a:extLst>
              <a:ext uri="{FF2B5EF4-FFF2-40B4-BE49-F238E27FC236}">
                <a16:creationId xmlns:a16="http://schemas.microsoft.com/office/drawing/2014/main" id="{3C54C39B-1A20-2C41-B0AC-F8EB28DE13D3}"/>
              </a:ext>
            </a:extLst>
          </p:cNvPr>
          <p:cNvSpPr txBox="1"/>
          <p:nvPr/>
        </p:nvSpPr>
        <p:spPr>
          <a:xfrm>
            <a:off x="422294" y="5557907"/>
            <a:ext cx="4840372" cy="758541"/>
          </a:xfrm>
          <a:prstGeom prst="rect">
            <a:avLst/>
          </a:prstGeom>
        </p:spPr>
        <p:txBody>
          <a:bodyPr vert="horz" wrap="square" lIns="0" tIns="6985" rIns="0" bIns="0" rtlCol="0">
            <a:spAutoFit/>
          </a:bodyPr>
          <a:lstStyle/>
          <a:p>
            <a:pPr marL="6350">
              <a:spcBef>
                <a:spcPts val="55"/>
              </a:spcBef>
              <a:tabLst>
                <a:tab pos="1611393" algn="l"/>
                <a:tab pos="1733319" algn="l"/>
              </a:tabLst>
            </a:pPr>
            <a:r>
              <a:rPr lang="en-US" sz="2400" b="1" dirty="0">
                <a:solidFill>
                  <a:schemeClr val="tx1">
                    <a:lumMod val="75000"/>
                    <a:lumOff val="25000"/>
                  </a:schemeClr>
                </a:solidFill>
                <a:latin typeface="+mj-lt"/>
                <a:cs typeface="Arial"/>
              </a:rPr>
              <a:t>Embargoed until: March 20th</a:t>
            </a:r>
            <a:r>
              <a:rPr lang="en-US" sz="2400" b="1" spc="-10" dirty="0">
                <a:solidFill>
                  <a:schemeClr val="tx1">
                    <a:lumMod val="75000"/>
                    <a:lumOff val="25000"/>
                  </a:schemeClr>
                </a:solidFill>
                <a:latin typeface="+mj-lt"/>
                <a:cs typeface="Arial"/>
              </a:rPr>
              <a:t>,</a:t>
            </a:r>
            <a:r>
              <a:rPr lang="en-US" sz="2400" b="1" spc="47" dirty="0">
                <a:solidFill>
                  <a:schemeClr val="tx1">
                    <a:lumMod val="75000"/>
                    <a:lumOff val="25000"/>
                  </a:schemeClr>
                </a:solidFill>
                <a:latin typeface="+mj-lt"/>
                <a:cs typeface="Arial"/>
              </a:rPr>
              <a:t> </a:t>
            </a:r>
            <a:r>
              <a:rPr lang="en-US" sz="2400" b="1" spc="43" dirty="0">
                <a:solidFill>
                  <a:schemeClr val="tx1">
                    <a:lumMod val="75000"/>
                    <a:lumOff val="25000"/>
                  </a:schemeClr>
                </a:solidFill>
                <a:latin typeface="+mj-lt"/>
                <a:cs typeface="Arial"/>
              </a:rPr>
              <a:t>2019</a:t>
            </a:r>
            <a:r>
              <a:rPr lang="en-US" sz="2400" b="1" spc="20" dirty="0">
                <a:solidFill>
                  <a:schemeClr val="tx1">
                    <a:lumMod val="75000"/>
                    <a:lumOff val="25000"/>
                  </a:schemeClr>
                </a:solidFill>
                <a:latin typeface="+mj-lt"/>
                <a:cs typeface="Arial"/>
              </a:rPr>
              <a:t> </a:t>
            </a:r>
          </a:p>
          <a:p>
            <a:pPr marL="6350">
              <a:spcBef>
                <a:spcPts val="55"/>
              </a:spcBef>
              <a:tabLst>
                <a:tab pos="1611393" algn="l"/>
                <a:tab pos="1733319" algn="l"/>
              </a:tabLst>
            </a:pPr>
            <a:r>
              <a:rPr sz="2400" b="1" spc="-30" dirty="0">
                <a:solidFill>
                  <a:schemeClr val="tx1">
                    <a:lumMod val="75000"/>
                    <a:lumOff val="25000"/>
                  </a:schemeClr>
                </a:solidFill>
                <a:latin typeface="+mj-lt"/>
                <a:cs typeface="Arial"/>
              </a:rPr>
              <a:t>	</a:t>
            </a:r>
            <a:endParaRPr sz="2400" dirty="0">
              <a:solidFill>
                <a:schemeClr val="tx1">
                  <a:lumMod val="75000"/>
                  <a:lumOff val="25000"/>
                </a:schemeClr>
              </a:solidFill>
              <a:latin typeface="+mj-lt"/>
              <a:cs typeface="Arial"/>
            </a:endParaRPr>
          </a:p>
        </p:txBody>
      </p:sp>
      <p:pic>
        <p:nvPicPr>
          <p:cNvPr id="9" name="Picture 8">
            <a:extLst>
              <a:ext uri="{FF2B5EF4-FFF2-40B4-BE49-F238E27FC236}">
                <a16:creationId xmlns:a16="http://schemas.microsoft.com/office/drawing/2014/main" id="{11250BBD-0944-8F44-BDE4-CD84B4EF0381}"/>
              </a:ext>
            </a:extLst>
          </p:cNvPr>
          <p:cNvPicPr>
            <a:picLocks noChangeAspect="1"/>
          </p:cNvPicPr>
          <p:nvPr/>
        </p:nvPicPr>
        <p:blipFill>
          <a:blip r:embed="rId3"/>
          <a:stretch>
            <a:fillRect/>
          </a:stretch>
        </p:blipFill>
        <p:spPr>
          <a:xfrm>
            <a:off x="0" y="1880910"/>
            <a:ext cx="9144000" cy="3245922"/>
          </a:xfrm>
          <a:prstGeom prst="rect">
            <a:avLst/>
          </a:prstGeom>
        </p:spPr>
      </p:pic>
      <p:sp>
        <p:nvSpPr>
          <p:cNvPr id="10" name="TextBox 9">
            <a:extLst>
              <a:ext uri="{FF2B5EF4-FFF2-40B4-BE49-F238E27FC236}">
                <a16:creationId xmlns:a16="http://schemas.microsoft.com/office/drawing/2014/main" id="{D437FEE2-FD4D-5B46-8B2A-8ED982CDBF91}"/>
              </a:ext>
            </a:extLst>
          </p:cNvPr>
          <p:cNvSpPr txBox="1"/>
          <p:nvPr/>
        </p:nvSpPr>
        <p:spPr>
          <a:xfrm>
            <a:off x="4511040" y="4910376"/>
            <a:ext cx="4632960" cy="246221"/>
          </a:xfrm>
          <a:prstGeom prst="rect">
            <a:avLst/>
          </a:prstGeom>
          <a:noFill/>
        </p:spPr>
        <p:txBody>
          <a:bodyPr wrap="square" rtlCol="0">
            <a:spAutoFit/>
          </a:bodyPr>
          <a:lstStyle/>
          <a:p>
            <a:pPr algn="r"/>
            <a:r>
              <a:rPr lang="en-US" sz="1000" dirty="0">
                <a:solidFill>
                  <a:schemeClr val="bg1"/>
                </a:solidFill>
              </a:rPr>
              <a:t>Photo courtesy Global Fund/John Rae</a:t>
            </a:r>
          </a:p>
        </p:txBody>
      </p:sp>
    </p:spTree>
    <p:extLst>
      <p:ext uri="{BB962C8B-B14F-4D97-AF65-F5344CB8AC3E}">
        <p14:creationId xmlns:p14="http://schemas.microsoft.com/office/powerpoint/2010/main" val="3854570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0318" t="6115" r="17360" b="28205"/>
          <a:stretch/>
        </p:blipFill>
        <p:spPr>
          <a:xfrm>
            <a:off x="1207742" y="2786785"/>
            <a:ext cx="2645257" cy="3002874"/>
          </a:xfrm>
          <a:prstGeom prst="rect">
            <a:avLst/>
          </a:prstGeom>
          <a:ln>
            <a:noFill/>
          </a:ln>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6502" r="26730"/>
          <a:stretch/>
        </p:blipFill>
        <p:spPr>
          <a:xfrm>
            <a:off x="5424253" y="2569464"/>
            <a:ext cx="2290704" cy="4288536"/>
          </a:xfrm>
          <a:prstGeom prst="rect">
            <a:avLst/>
          </a:prstGeom>
          <a:ln>
            <a:noFill/>
          </a:ln>
        </p:spPr>
      </p:pic>
      <p:sp>
        <p:nvSpPr>
          <p:cNvPr id="7" name="TextBox 6"/>
          <p:cNvSpPr txBox="1"/>
          <p:nvPr/>
        </p:nvSpPr>
        <p:spPr>
          <a:xfrm>
            <a:off x="130838" y="89767"/>
            <a:ext cx="5532383" cy="553998"/>
          </a:xfrm>
          <a:prstGeom prst="rect">
            <a:avLst/>
          </a:prstGeom>
          <a:noFill/>
        </p:spPr>
        <p:txBody>
          <a:bodyPr wrap="square" rtlCol="0">
            <a:spAutoFit/>
          </a:bodyPr>
          <a:lstStyle/>
          <a:p>
            <a:r>
              <a:rPr lang="en-US" sz="3000" dirty="0">
                <a:latin typeface="+mj-lt"/>
              </a:rPr>
              <a:t>A CRITICAL MOMENT…</a:t>
            </a:r>
          </a:p>
        </p:txBody>
      </p:sp>
      <p:sp>
        <p:nvSpPr>
          <p:cNvPr id="2" name="TextBox 1">
            <a:extLst>
              <a:ext uri="{FF2B5EF4-FFF2-40B4-BE49-F238E27FC236}">
                <a16:creationId xmlns:a16="http://schemas.microsoft.com/office/drawing/2014/main" id="{AE7F039B-ACF3-264D-8C68-8E8709381A31}"/>
              </a:ext>
            </a:extLst>
          </p:cNvPr>
          <p:cNvSpPr txBox="1"/>
          <p:nvPr/>
        </p:nvSpPr>
        <p:spPr>
          <a:xfrm>
            <a:off x="565949" y="1830020"/>
            <a:ext cx="8415151" cy="830997"/>
          </a:xfrm>
          <a:prstGeom prst="rect">
            <a:avLst/>
          </a:prstGeom>
          <a:noFill/>
        </p:spPr>
        <p:txBody>
          <a:bodyPr wrap="square" rtlCol="0">
            <a:spAutoFit/>
          </a:bodyPr>
          <a:lstStyle/>
          <a:p>
            <a:pPr>
              <a:lnSpc>
                <a:spcPct val="100000"/>
              </a:lnSpc>
              <a:spcBef>
                <a:spcPts val="0"/>
              </a:spcBef>
            </a:pPr>
            <a:r>
              <a:rPr lang="en-US" sz="2400" dirty="0">
                <a:latin typeface="+mj-lt"/>
              </a:rPr>
              <a:t>Since 2000 </a:t>
            </a:r>
            <a:r>
              <a:rPr lang="en-US" sz="2400" b="1" dirty="0">
                <a:latin typeface="+mj-lt"/>
              </a:rPr>
              <a:t>57 MILLION </a:t>
            </a:r>
            <a:r>
              <a:rPr lang="en-US" sz="2400" dirty="0">
                <a:latin typeface="+mj-lt"/>
              </a:rPr>
              <a:t>lives have been saved due to TB advances, and yet, in 2017 TB caused </a:t>
            </a:r>
            <a:r>
              <a:rPr lang="en-US" sz="2400" b="1" dirty="0">
                <a:latin typeface="+mj-lt"/>
              </a:rPr>
              <a:t>1.6 million deaths</a:t>
            </a:r>
            <a:endParaRPr lang="en-US" sz="2400" b="1" dirty="0">
              <a:ln w="0"/>
              <a:latin typeface="+mj-lt"/>
              <a:cs typeface="Verdana"/>
            </a:endParaRPr>
          </a:p>
        </p:txBody>
      </p:sp>
      <p:pic>
        <p:nvPicPr>
          <p:cNvPr id="44" name="Picture 43">
            <a:extLst>
              <a:ext uri="{FF2B5EF4-FFF2-40B4-BE49-F238E27FC236}">
                <a16:creationId xmlns:a16="http://schemas.microsoft.com/office/drawing/2014/main" id="{1B8E2FC5-B45A-DC4F-9BE8-3620DAE315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6806860" y="5523320"/>
            <a:ext cx="2174240" cy="1177515"/>
          </a:xfrm>
          <a:prstGeom prst="rect">
            <a:avLst/>
          </a:prstGeom>
        </p:spPr>
      </p:pic>
      <p:sp>
        <p:nvSpPr>
          <p:cNvPr id="3" name="TextBox 2">
            <a:extLst>
              <a:ext uri="{FF2B5EF4-FFF2-40B4-BE49-F238E27FC236}">
                <a16:creationId xmlns:a16="http://schemas.microsoft.com/office/drawing/2014/main" id="{A04A0983-721D-394A-B0B4-7F8C32155954}"/>
              </a:ext>
            </a:extLst>
          </p:cNvPr>
          <p:cNvSpPr txBox="1"/>
          <p:nvPr/>
        </p:nvSpPr>
        <p:spPr>
          <a:xfrm>
            <a:off x="-19617" y="6516170"/>
            <a:ext cx="6826477" cy="307777"/>
          </a:xfrm>
          <a:prstGeom prst="rect">
            <a:avLst/>
          </a:prstGeom>
          <a:noFill/>
        </p:spPr>
        <p:txBody>
          <a:bodyPr wrap="square" rtlCol="0">
            <a:spAutoFit/>
          </a:bodyPr>
          <a:lstStyle/>
          <a:p>
            <a:r>
              <a:rPr lang="en-US" sz="1400" dirty="0"/>
              <a:t>Sources: WHO, Global TB report (2018); Paulson T, Nature (2013)</a:t>
            </a:r>
          </a:p>
        </p:txBody>
      </p:sp>
    </p:spTree>
    <p:extLst>
      <p:ext uri="{BB962C8B-B14F-4D97-AF65-F5344CB8AC3E}">
        <p14:creationId xmlns:p14="http://schemas.microsoft.com/office/powerpoint/2010/main" val="2067765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556"/>
            <a:ext cx="6244606" cy="553998"/>
          </a:xfrm>
          <a:prstGeom prst="rect">
            <a:avLst/>
          </a:prstGeom>
          <a:noFill/>
        </p:spPr>
        <p:txBody>
          <a:bodyPr wrap="square" rtlCol="0">
            <a:spAutoFit/>
          </a:bodyPr>
          <a:lstStyle/>
          <a:p>
            <a:r>
              <a:rPr lang="en-US" sz="3000" dirty="0">
                <a:latin typeface="+mj-lt"/>
              </a:rPr>
              <a:t>BURDEN OF DISEASE</a:t>
            </a:r>
          </a:p>
        </p:txBody>
      </p:sp>
      <p:graphicFrame>
        <p:nvGraphicFramePr>
          <p:cNvPr id="8" name="Content Placeholder 11">
            <a:extLst>
              <a:ext uri="{FF2B5EF4-FFF2-40B4-BE49-F238E27FC236}">
                <a16:creationId xmlns:a16="http://schemas.microsoft.com/office/drawing/2014/main" id="{A1089D51-D492-7949-8562-0F67695682DA}"/>
              </a:ext>
            </a:extLst>
          </p:cNvPr>
          <p:cNvGraphicFramePr>
            <a:graphicFrameLocks/>
          </p:cNvGraphicFramePr>
          <p:nvPr>
            <p:extLst>
              <p:ext uri="{D42A27DB-BD31-4B8C-83A1-F6EECF244321}">
                <p14:modId xmlns:p14="http://schemas.microsoft.com/office/powerpoint/2010/main" val="3905998800"/>
              </p:ext>
            </p:extLst>
          </p:nvPr>
        </p:nvGraphicFramePr>
        <p:xfrm>
          <a:off x="4792507" y="2672033"/>
          <a:ext cx="1627864" cy="1560229"/>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2F65B8BD-CC56-9248-B5C1-1C586A74E08B}"/>
              </a:ext>
            </a:extLst>
          </p:cNvPr>
          <p:cNvPicPr>
            <a:picLocks noChangeAspect="1"/>
          </p:cNvPicPr>
          <p:nvPr/>
        </p:nvPicPr>
        <p:blipFill>
          <a:blip r:embed="rId4"/>
          <a:stretch>
            <a:fillRect/>
          </a:stretch>
        </p:blipFill>
        <p:spPr>
          <a:xfrm>
            <a:off x="443904" y="1269111"/>
            <a:ext cx="3644958" cy="3771886"/>
          </a:xfrm>
          <a:prstGeom prst="rect">
            <a:avLst/>
          </a:prstGeom>
        </p:spPr>
      </p:pic>
      <p:sp>
        <p:nvSpPr>
          <p:cNvPr id="3" name="TextBox 2">
            <a:extLst>
              <a:ext uri="{FF2B5EF4-FFF2-40B4-BE49-F238E27FC236}">
                <a16:creationId xmlns:a16="http://schemas.microsoft.com/office/drawing/2014/main" id="{42021A75-D320-9D41-8959-683F2270E55F}"/>
              </a:ext>
            </a:extLst>
          </p:cNvPr>
          <p:cNvSpPr txBox="1"/>
          <p:nvPr/>
        </p:nvSpPr>
        <p:spPr>
          <a:xfrm>
            <a:off x="416495" y="4971183"/>
            <a:ext cx="3672367" cy="830997"/>
          </a:xfrm>
          <a:prstGeom prst="rect">
            <a:avLst/>
          </a:prstGeom>
          <a:noFill/>
        </p:spPr>
        <p:txBody>
          <a:bodyPr wrap="square" rtlCol="0">
            <a:spAutoFit/>
          </a:bodyPr>
          <a:lstStyle/>
          <a:p>
            <a:r>
              <a:rPr lang="en-US" sz="1600" b="1" dirty="0">
                <a:latin typeface="+mj-lt"/>
              </a:rPr>
              <a:t>Private sector: </a:t>
            </a:r>
            <a:r>
              <a:rPr lang="en-US" sz="1600" dirty="0">
                <a:latin typeface="+mj-lt"/>
              </a:rPr>
              <a:t>In many of these high burden countries, private sector care provides substantial amount of TB care</a:t>
            </a:r>
            <a:endParaRPr lang="en-US" sz="1600" b="1" dirty="0">
              <a:latin typeface="+mj-lt"/>
            </a:endParaRPr>
          </a:p>
        </p:txBody>
      </p:sp>
      <p:sp>
        <p:nvSpPr>
          <p:cNvPr id="11" name="TextBox 10">
            <a:extLst>
              <a:ext uri="{FF2B5EF4-FFF2-40B4-BE49-F238E27FC236}">
                <a16:creationId xmlns:a16="http://schemas.microsoft.com/office/drawing/2014/main" id="{F5011DA0-FCEA-5747-BB33-A4FF44D1A902}"/>
              </a:ext>
            </a:extLst>
          </p:cNvPr>
          <p:cNvSpPr txBox="1"/>
          <p:nvPr/>
        </p:nvSpPr>
        <p:spPr>
          <a:xfrm>
            <a:off x="-19617" y="6516170"/>
            <a:ext cx="6826477" cy="307777"/>
          </a:xfrm>
          <a:prstGeom prst="rect">
            <a:avLst/>
          </a:prstGeom>
          <a:noFill/>
        </p:spPr>
        <p:txBody>
          <a:bodyPr wrap="square" rtlCol="0">
            <a:spAutoFit/>
          </a:bodyPr>
          <a:lstStyle/>
          <a:p>
            <a:r>
              <a:rPr lang="en-US" sz="1400" dirty="0"/>
              <a:t>Sources: WHO, Global TB report (2018); Kendall EA, Lancet Respir Med (2015)</a:t>
            </a:r>
          </a:p>
        </p:txBody>
      </p:sp>
      <p:pic>
        <p:nvPicPr>
          <p:cNvPr id="12" name="Picture 11">
            <a:extLst>
              <a:ext uri="{FF2B5EF4-FFF2-40B4-BE49-F238E27FC236}">
                <a16:creationId xmlns:a16="http://schemas.microsoft.com/office/drawing/2014/main" id="{C903F071-D520-3042-862F-E3CC66A065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0250" y="1004240"/>
            <a:ext cx="3883750" cy="4854688"/>
          </a:xfrm>
          <a:prstGeom prst="rect">
            <a:avLst/>
          </a:prstGeom>
        </p:spPr>
      </p:pic>
      <p:sp>
        <p:nvSpPr>
          <p:cNvPr id="14" name="TextBox 13">
            <a:extLst>
              <a:ext uri="{FF2B5EF4-FFF2-40B4-BE49-F238E27FC236}">
                <a16:creationId xmlns:a16="http://schemas.microsoft.com/office/drawing/2014/main" id="{81443333-5AF8-6D41-A134-29012EB5725C}"/>
              </a:ext>
            </a:extLst>
          </p:cNvPr>
          <p:cNvSpPr txBox="1"/>
          <p:nvPr/>
        </p:nvSpPr>
        <p:spPr>
          <a:xfrm>
            <a:off x="4852326" y="4971183"/>
            <a:ext cx="3672367" cy="830997"/>
          </a:xfrm>
          <a:prstGeom prst="rect">
            <a:avLst/>
          </a:prstGeom>
          <a:noFill/>
        </p:spPr>
        <p:txBody>
          <a:bodyPr wrap="square" rtlCol="0">
            <a:spAutoFit/>
          </a:bodyPr>
          <a:lstStyle/>
          <a:p>
            <a:r>
              <a:rPr lang="en-US" sz="1600" b="1" dirty="0">
                <a:latin typeface="+mj-lt"/>
              </a:rPr>
              <a:t>Drug Resistant</a:t>
            </a:r>
            <a:r>
              <a:rPr lang="en-US" sz="1600" dirty="0">
                <a:latin typeface="+mj-lt"/>
              </a:rPr>
              <a:t>: </a:t>
            </a:r>
            <a:r>
              <a:rPr lang="en-US" sz="1600" dirty="0">
                <a:latin typeface="+mj-lt"/>
                <a:cs typeface="Calibri" panose="020F0502020204030204" pitchFamily="34" charset="0"/>
              </a:rPr>
              <a:t>85% of DR TB cases are primary transmission. 558,000 cases and 230,000 deaths per year</a:t>
            </a:r>
            <a:endParaRPr lang="en-US" sz="1600" dirty="0">
              <a:latin typeface="Avenir Roman" panose="02000503020000020003" pitchFamily="2" charset="0"/>
              <a:cs typeface="Calibri" panose="020F0502020204030204" pitchFamily="34" charset="0"/>
            </a:endParaRPr>
          </a:p>
        </p:txBody>
      </p:sp>
    </p:spTree>
    <p:extLst>
      <p:ext uri="{BB962C8B-B14F-4D97-AF65-F5344CB8AC3E}">
        <p14:creationId xmlns:p14="http://schemas.microsoft.com/office/powerpoint/2010/main" val="1083220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5748062E-1122-4342-B8FB-1BD17706E840}"/>
              </a:ext>
            </a:extLst>
          </p:cNvPr>
          <p:cNvSpPr/>
          <p:nvPr/>
        </p:nvSpPr>
        <p:spPr>
          <a:xfrm>
            <a:off x="525611" y="975229"/>
            <a:ext cx="3395487" cy="482758"/>
          </a:xfrm>
          <a:prstGeom prst="rect">
            <a:avLst/>
          </a:prstGeom>
          <a:solidFill>
            <a:srgbClr val="009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64" name="TextBox 63">
            <a:extLst>
              <a:ext uri="{FF2B5EF4-FFF2-40B4-BE49-F238E27FC236}">
                <a16:creationId xmlns:a16="http://schemas.microsoft.com/office/drawing/2014/main" id="{EAE29C07-6449-0B47-802E-D85E33E84538}"/>
              </a:ext>
            </a:extLst>
          </p:cNvPr>
          <p:cNvSpPr txBox="1"/>
          <p:nvPr/>
        </p:nvSpPr>
        <p:spPr>
          <a:xfrm>
            <a:off x="1023154" y="998782"/>
            <a:ext cx="2400400" cy="430887"/>
          </a:xfrm>
          <a:prstGeom prst="rect">
            <a:avLst/>
          </a:prstGeom>
          <a:noFill/>
        </p:spPr>
        <p:txBody>
          <a:bodyPr wrap="square" rtlCol="0">
            <a:spAutoFit/>
          </a:bodyPr>
          <a:lstStyle/>
          <a:p>
            <a:pPr algn="ctr"/>
            <a:r>
              <a:rPr lang="en-US" sz="2200" b="1" dirty="0">
                <a:solidFill>
                  <a:schemeClr val="bg1"/>
                </a:solidFill>
                <a:latin typeface="+mj-lt"/>
                <a:ea typeface="Helvetica Neue" panose="02000503000000020004" pitchFamily="2" charset="0"/>
                <a:cs typeface="Helvetica Neue" panose="02000503000000020004" pitchFamily="2" charset="0"/>
              </a:rPr>
              <a:t>PROCESS OF CARE</a:t>
            </a:r>
          </a:p>
        </p:txBody>
      </p:sp>
      <p:sp>
        <p:nvSpPr>
          <p:cNvPr id="75" name="Rectangle 74">
            <a:extLst>
              <a:ext uri="{FF2B5EF4-FFF2-40B4-BE49-F238E27FC236}">
                <a16:creationId xmlns:a16="http://schemas.microsoft.com/office/drawing/2014/main" id="{F0E3B264-1106-7146-A4BF-A444418D7E25}"/>
              </a:ext>
            </a:extLst>
          </p:cNvPr>
          <p:cNvSpPr/>
          <p:nvPr/>
        </p:nvSpPr>
        <p:spPr>
          <a:xfrm>
            <a:off x="4118635" y="975229"/>
            <a:ext cx="4659136" cy="482758"/>
          </a:xfrm>
          <a:prstGeom prst="rect">
            <a:avLst/>
          </a:prstGeom>
          <a:solidFill>
            <a:srgbClr val="009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76" name="TextBox 75">
            <a:extLst>
              <a:ext uri="{FF2B5EF4-FFF2-40B4-BE49-F238E27FC236}">
                <a16:creationId xmlns:a16="http://schemas.microsoft.com/office/drawing/2014/main" id="{ADF3538F-3696-9F45-8936-996919699CF9}"/>
              </a:ext>
            </a:extLst>
          </p:cNvPr>
          <p:cNvSpPr txBox="1"/>
          <p:nvPr/>
        </p:nvSpPr>
        <p:spPr>
          <a:xfrm>
            <a:off x="4643942" y="998782"/>
            <a:ext cx="3599548" cy="430887"/>
          </a:xfrm>
          <a:prstGeom prst="rect">
            <a:avLst/>
          </a:prstGeom>
          <a:noFill/>
        </p:spPr>
        <p:txBody>
          <a:bodyPr wrap="square" rtlCol="0">
            <a:spAutoFit/>
          </a:bodyPr>
          <a:lstStyle/>
          <a:p>
            <a:pPr algn="ctr"/>
            <a:r>
              <a:rPr lang="en-US" sz="2200" b="1" dirty="0">
                <a:solidFill>
                  <a:schemeClr val="bg1"/>
                </a:solidFill>
                <a:latin typeface="+mj-lt"/>
                <a:ea typeface="Helvetica Neue" panose="02000503000000020004" pitchFamily="2" charset="0"/>
                <a:cs typeface="Helvetica Neue" panose="02000503000000020004" pitchFamily="2" charset="0"/>
              </a:rPr>
              <a:t>QUALITY IMPACT</a:t>
            </a:r>
          </a:p>
        </p:txBody>
      </p:sp>
      <p:sp>
        <p:nvSpPr>
          <p:cNvPr id="78" name="Rectangle 77">
            <a:extLst>
              <a:ext uri="{FF2B5EF4-FFF2-40B4-BE49-F238E27FC236}">
                <a16:creationId xmlns:a16="http://schemas.microsoft.com/office/drawing/2014/main" id="{68C05FAD-538F-DF44-955E-B5147E251A9E}"/>
              </a:ext>
            </a:extLst>
          </p:cNvPr>
          <p:cNvSpPr/>
          <p:nvPr/>
        </p:nvSpPr>
        <p:spPr>
          <a:xfrm>
            <a:off x="525611" y="3489892"/>
            <a:ext cx="1533346" cy="1844297"/>
          </a:xfrm>
          <a:prstGeom prst="rect">
            <a:avLst/>
          </a:prstGeom>
          <a:solidFill>
            <a:srgbClr val="009DA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81" name="TextBox 80">
            <a:extLst>
              <a:ext uri="{FF2B5EF4-FFF2-40B4-BE49-F238E27FC236}">
                <a16:creationId xmlns:a16="http://schemas.microsoft.com/office/drawing/2014/main" id="{F862405C-DB85-0647-844A-FD37678273CA}"/>
              </a:ext>
            </a:extLst>
          </p:cNvPr>
          <p:cNvSpPr txBox="1"/>
          <p:nvPr/>
        </p:nvSpPr>
        <p:spPr>
          <a:xfrm>
            <a:off x="510112" y="3489891"/>
            <a:ext cx="1548845" cy="338554"/>
          </a:xfrm>
          <a:prstGeom prst="rect">
            <a:avLst/>
          </a:prstGeom>
          <a:noFill/>
        </p:spPr>
        <p:txBody>
          <a:bodyPr wrap="square" rtlCol="0">
            <a:spAutoFit/>
          </a:bodyPr>
          <a:lstStyle/>
          <a:p>
            <a:pPr algn="ctr"/>
            <a:r>
              <a:rPr lang="en-US" sz="1600" b="1" dirty="0">
                <a:solidFill>
                  <a:srgbClr val="009DA5"/>
                </a:solidFill>
                <a:latin typeface="+mj-lt"/>
                <a:ea typeface="Helvetica Neue" panose="02000503000000020004" pitchFamily="2" charset="0"/>
                <a:cs typeface="Helvetica Neue" panose="02000503000000020004" pitchFamily="2" charset="0"/>
              </a:rPr>
              <a:t>POPULATION</a:t>
            </a:r>
          </a:p>
        </p:txBody>
      </p:sp>
      <p:sp>
        <p:nvSpPr>
          <p:cNvPr id="83" name="Rectangle 82">
            <a:extLst>
              <a:ext uri="{FF2B5EF4-FFF2-40B4-BE49-F238E27FC236}">
                <a16:creationId xmlns:a16="http://schemas.microsoft.com/office/drawing/2014/main" id="{F2DF1B67-E3B7-A543-9301-95904E1F9475}"/>
              </a:ext>
            </a:extLst>
          </p:cNvPr>
          <p:cNvSpPr/>
          <p:nvPr/>
        </p:nvSpPr>
        <p:spPr>
          <a:xfrm>
            <a:off x="2196846" y="3489892"/>
            <a:ext cx="1533346" cy="1844297"/>
          </a:xfrm>
          <a:prstGeom prst="rect">
            <a:avLst/>
          </a:prstGeom>
          <a:solidFill>
            <a:srgbClr val="009DA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86" name="TextBox 85">
            <a:extLst>
              <a:ext uri="{FF2B5EF4-FFF2-40B4-BE49-F238E27FC236}">
                <a16:creationId xmlns:a16="http://schemas.microsoft.com/office/drawing/2014/main" id="{ADBAD922-9617-AA48-B550-401482C199B3}"/>
              </a:ext>
            </a:extLst>
          </p:cNvPr>
          <p:cNvSpPr txBox="1"/>
          <p:nvPr/>
        </p:nvSpPr>
        <p:spPr>
          <a:xfrm>
            <a:off x="2181347" y="3489891"/>
            <a:ext cx="1548845" cy="338554"/>
          </a:xfrm>
          <a:prstGeom prst="rect">
            <a:avLst/>
          </a:prstGeom>
          <a:noFill/>
        </p:spPr>
        <p:txBody>
          <a:bodyPr wrap="square" rtlCol="0">
            <a:spAutoFit/>
          </a:bodyPr>
          <a:lstStyle/>
          <a:p>
            <a:pPr algn="ctr"/>
            <a:r>
              <a:rPr lang="en-US" sz="1600" b="1" dirty="0">
                <a:solidFill>
                  <a:srgbClr val="009DA5"/>
                </a:solidFill>
                <a:latin typeface="+mj-lt"/>
                <a:ea typeface="Helvetica Neue" panose="02000503000000020004" pitchFamily="2" charset="0"/>
                <a:cs typeface="Helvetica Neue" panose="02000503000000020004" pitchFamily="2" charset="0"/>
              </a:rPr>
              <a:t>GOVERNANCE</a:t>
            </a:r>
          </a:p>
        </p:txBody>
      </p:sp>
      <p:sp>
        <p:nvSpPr>
          <p:cNvPr id="95" name="Rectangle 94">
            <a:extLst>
              <a:ext uri="{FF2B5EF4-FFF2-40B4-BE49-F238E27FC236}">
                <a16:creationId xmlns:a16="http://schemas.microsoft.com/office/drawing/2014/main" id="{691DABFD-0A00-8546-9E18-A6AE048133D1}"/>
              </a:ext>
            </a:extLst>
          </p:cNvPr>
          <p:cNvSpPr/>
          <p:nvPr/>
        </p:nvSpPr>
        <p:spPr>
          <a:xfrm>
            <a:off x="3868082" y="3489892"/>
            <a:ext cx="1533346" cy="1844297"/>
          </a:xfrm>
          <a:prstGeom prst="rect">
            <a:avLst/>
          </a:prstGeom>
          <a:solidFill>
            <a:srgbClr val="009DA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96" name="TextBox 95">
            <a:extLst>
              <a:ext uri="{FF2B5EF4-FFF2-40B4-BE49-F238E27FC236}">
                <a16:creationId xmlns:a16="http://schemas.microsoft.com/office/drawing/2014/main" id="{74DCAE83-3C77-DD49-8059-BEF860D84710}"/>
              </a:ext>
            </a:extLst>
          </p:cNvPr>
          <p:cNvSpPr txBox="1"/>
          <p:nvPr/>
        </p:nvSpPr>
        <p:spPr>
          <a:xfrm>
            <a:off x="3852583" y="3489891"/>
            <a:ext cx="1548845" cy="338554"/>
          </a:xfrm>
          <a:prstGeom prst="rect">
            <a:avLst/>
          </a:prstGeom>
          <a:noFill/>
        </p:spPr>
        <p:txBody>
          <a:bodyPr wrap="square" rtlCol="0">
            <a:spAutoFit/>
          </a:bodyPr>
          <a:lstStyle/>
          <a:p>
            <a:pPr algn="ctr"/>
            <a:r>
              <a:rPr lang="en-US" sz="1600" b="1" dirty="0">
                <a:solidFill>
                  <a:srgbClr val="009DA5"/>
                </a:solidFill>
                <a:latin typeface="+mj-lt"/>
                <a:ea typeface="Helvetica Neue" panose="02000503000000020004" pitchFamily="2" charset="0"/>
                <a:cs typeface="Helvetica Neue" panose="02000503000000020004" pitchFamily="2" charset="0"/>
              </a:rPr>
              <a:t>PLATFORMS</a:t>
            </a:r>
          </a:p>
        </p:txBody>
      </p:sp>
      <p:sp>
        <p:nvSpPr>
          <p:cNvPr id="97" name="Rectangle 96">
            <a:extLst>
              <a:ext uri="{FF2B5EF4-FFF2-40B4-BE49-F238E27FC236}">
                <a16:creationId xmlns:a16="http://schemas.microsoft.com/office/drawing/2014/main" id="{50D60C72-4FB3-A64D-B505-8E8DCC85A9D8}"/>
              </a:ext>
            </a:extLst>
          </p:cNvPr>
          <p:cNvSpPr/>
          <p:nvPr/>
        </p:nvSpPr>
        <p:spPr>
          <a:xfrm>
            <a:off x="5539317" y="3489892"/>
            <a:ext cx="1533346" cy="1844297"/>
          </a:xfrm>
          <a:prstGeom prst="rect">
            <a:avLst/>
          </a:prstGeom>
          <a:solidFill>
            <a:srgbClr val="009DA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98" name="TextBox 97">
            <a:extLst>
              <a:ext uri="{FF2B5EF4-FFF2-40B4-BE49-F238E27FC236}">
                <a16:creationId xmlns:a16="http://schemas.microsoft.com/office/drawing/2014/main" id="{60EC6927-D1A6-C546-B6F3-423D7995E6D2}"/>
              </a:ext>
            </a:extLst>
          </p:cNvPr>
          <p:cNvSpPr txBox="1"/>
          <p:nvPr/>
        </p:nvSpPr>
        <p:spPr>
          <a:xfrm>
            <a:off x="5523818" y="3489891"/>
            <a:ext cx="1548845" cy="338554"/>
          </a:xfrm>
          <a:prstGeom prst="rect">
            <a:avLst/>
          </a:prstGeom>
          <a:noFill/>
        </p:spPr>
        <p:txBody>
          <a:bodyPr wrap="square" rtlCol="0">
            <a:spAutoFit/>
          </a:bodyPr>
          <a:lstStyle/>
          <a:p>
            <a:pPr algn="ctr"/>
            <a:r>
              <a:rPr lang="en-US" sz="1600" b="1" dirty="0">
                <a:solidFill>
                  <a:srgbClr val="009DA5"/>
                </a:solidFill>
                <a:latin typeface="+mj-lt"/>
                <a:ea typeface="Helvetica Neue" panose="02000503000000020004" pitchFamily="2" charset="0"/>
                <a:cs typeface="Helvetica Neue" panose="02000503000000020004" pitchFamily="2" charset="0"/>
              </a:rPr>
              <a:t>PROVIDERS</a:t>
            </a:r>
          </a:p>
        </p:txBody>
      </p:sp>
      <p:sp>
        <p:nvSpPr>
          <p:cNvPr id="99" name="Rectangle 98">
            <a:extLst>
              <a:ext uri="{FF2B5EF4-FFF2-40B4-BE49-F238E27FC236}">
                <a16:creationId xmlns:a16="http://schemas.microsoft.com/office/drawing/2014/main" id="{2BF1D95F-47F4-7543-998F-F37368BF58CF}"/>
              </a:ext>
            </a:extLst>
          </p:cNvPr>
          <p:cNvSpPr/>
          <p:nvPr/>
        </p:nvSpPr>
        <p:spPr>
          <a:xfrm>
            <a:off x="7226051" y="3489891"/>
            <a:ext cx="1533346" cy="1844297"/>
          </a:xfrm>
          <a:prstGeom prst="rect">
            <a:avLst/>
          </a:prstGeom>
          <a:solidFill>
            <a:srgbClr val="009DA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00" name="TextBox 99">
            <a:extLst>
              <a:ext uri="{FF2B5EF4-FFF2-40B4-BE49-F238E27FC236}">
                <a16:creationId xmlns:a16="http://schemas.microsoft.com/office/drawing/2014/main" id="{88E432D5-AC07-D045-8B13-4D3F0704A5C6}"/>
              </a:ext>
            </a:extLst>
          </p:cNvPr>
          <p:cNvSpPr txBox="1"/>
          <p:nvPr/>
        </p:nvSpPr>
        <p:spPr>
          <a:xfrm>
            <a:off x="7210552" y="3489890"/>
            <a:ext cx="1548845" cy="338554"/>
          </a:xfrm>
          <a:prstGeom prst="rect">
            <a:avLst/>
          </a:prstGeom>
          <a:noFill/>
        </p:spPr>
        <p:txBody>
          <a:bodyPr wrap="square" rtlCol="0">
            <a:spAutoFit/>
          </a:bodyPr>
          <a:lstStyle/>
          <a:p>
            <a:pPr algn="ctr"/>
            <a:r>
              <a:rPr lang="en-US" sz="1600" b="1" dirty="0">
                <a:solidFill>
                  <a:srgbClr val="009DA5"/>
                </a:solidFill>
                <a:latin typeface="+mj-lt"/>
                <a:ea typeface="Helvetica Neue" panose="02000503000000020004" pitchFamily="2" charset="0"/>
                <a:cs typeface="Helvetica Neue" panose="02000503000000020004" pitchFamily="2" charset="0"/>
              </a:rPr>
              <a:t>TOOLS</a:t>
            </a:r>
          </a:p>
        </p:txBody>
      </p:sp>
      <p:sp>
        <p:nvSpPr>
          <p:cNvPr id="101" name="Rectangle 100">
            <a:extLst>
              <a:ext uri="{FF2B5EF4-FFF2-40B4-BE49-F238E27FC236}">
                <a16:creationId xmlns:a16="http://schemas.microsoft.com/office/drawing/2014/main" id="{FD2708A1-C769-DB49-8AE9-1512EC64E936}"/>
              </a:ext>
            </a:extLst>
          </p:cNvPr>
          <p:cNvSpPr/>
          <p:nvPr/>
        </p:nvSpPr>
        <p:spPr>
          <a:xfrm>
            <a:off x="497847" y="5465567"/>
            <a:ext cx="8261550" cy="482758"/>
          </a:xfrm>
          <a:prstGeom prst="rect">
            <a:avLst/>
          </a:prstGeom>
          <a:solidFill>
            <a:srgbClr val="009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DA5"/>
              </a:solidFill>
              <a:latin typeface="+mj-lt"/>
            </a:endParaRPr>
          </a:p>
        </p:txBody>
      </p:sp>
      <p:sp>
        <p:nvSpPr>
          <p:cNvPr id="102" name="TextBox 101">
            <a:extLst>
              <a:ext uri="{FF2B5EF4-FFF2-40B4-BE49-F238E27FC236}">
                <a16:creationId xmlns:a16="http://schemas.microsoft.com/office/drawing/2014/main" id="{E5A2B47B-5B88-314A-8C69-3DBCAC82CDDC}"/>
              </a:ext>
            </a:extLst>
          </p:cNvPr>
          <p:cNvSpPr txBox="1"/>
          <p:nvPr/>
        </p:nvSpPr>
        <p:spPr>
          <a:xfrm>
            <a:off x="1452594" y="5496059"/>
            <a:ext cx="6382695" cy="430887"/>
          </a:xfrm>
          <a:prstGeom prst="rect">
            <a:avLst/>
          </a:prstGeom>
          <a:noFill/>
        </p:spPr>
        <p:txBody>
          <a:bodyPr wrap="square" rtlCol="0">
            <a:spAutoFit/>
          </a:bodyPr>
          <a:lstStyle/>
          <a:p>
            <a:pPr algn="ctr"/>
            <a:r>
              <a:rPr lang="en-US" sz="2200" b="1" dirty="0">
                <a:solidFill>
                  <a:schemeClr val="bg1"/>
                </a:solidFill>
                <a:latin typeface="+mj-lt"/>
                <a:ea typeface="Helvetica Neue" panose="02000503000000020004" pitchFamily="2" charset="0"/>
                <a:cs typeface="Helvetica Neue" panose="02000503000000020004" pitchFamily="2" charset="0"/>
              </a:rPr>
              <a:t>FOUNDATIONS</a:t>
            </a:r>
          </a:p>
        </p:txBody>
      </p:sp>
      <p:sp>
        <p:nvSpPr>
          <p:cNvPr id="103" name="Pentagon 102">
            <a:extLst>
              <a:ext uri="{FF2B5EF4-FFF2-40B4-BE49-F238E27FC236}">
                <a16:creationId xmlns:a16="http://schemas.microsoft.com/office/drawing/2014/main" id="{9B879CA0-B9BB-EC43-BDEB-DB104167CC87}"/>
              </a:ext>
            </a:extLst>
          </p:cNvPr>
          <p:cNvSpPr/>
          <p:nvPr/>
        </p:nvSpPr>
        <p:spPr>
          <a:xfrm>
            <a:off x="564931" y="1575962"/>
            <a:ext cx="4193076" cy="1754593"/>
          </a:xfrm>
          <a:prstGeom prst="homePlate">
            <a:avLst>
              <a:gd name="adj" fmla="val 47692"/>
            </a:avLst>
          </a:prstGeom>
          <a:solidFill>
            <a:srgbClr val="009DA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0" name="Freeform 89">
            <a:extLst>
              <a:ext uri="{FF2B5EF4-FFF2-40B4-BE49-F238E27FC236}">
                <a16:creationId xmlns:a16="http://schemas.microsoft.com/office/drawing/2014/main" id="{BAB47DDA-B4C2-A749-AC12-0CEFC5E3FD63}"/>
              </a:ext>
            </a:extLst>
          </p:cNvPr>
          <p:cNvSpPr/>
          <p:nvPr/>
        </p:nvSpPr>
        <p:spPr>
          <a:xfrm>
            <a:off x="4060585" y="1573507"/>
            <a:ext cx="4698812" cy="1750964"/>
          </a:xfrm>
          <a:custGeom>
            <a:avLst/>
            <a:gdLst>
              <a:gd name="connsiteX0" fmla="*/ 0 w 4698812"/>
              <a:gd name="connsiteY0" fmla="*/ 0 h 1750964"/>
              <a:gd name="connsiteX1" fmla="*/ 1404745 w 4698812"/>
              <a:gd name="connsiteY1" fmla="*/ 0 h 1750964"/>
              <a:gd name="connsiteX2" fmla="*/ 1411301 w 4698812"/>
              <a:gd name="connsiteY2" fmla="*/ 6689 h 1750964"/>
              <a:gd name="connsiteX3" fmla="*/ 4698812 w 4698812"/>
              <a:gd name="connsiteY3" fmla="*/ 6689 h 1750964"/>
              <a:gd name="connsiteX4" fmla="*/ 4698812 w 4698812"/>
              <a:gd name="connsiteY4" fmla="*/ 1750964 h 1750964"/>
              <a:gd name="connsiteX5" fmla="*/ 1404745 w 4698812"/>
              <a:gd name="connsiteY5" fmla="*/ 1750964 h 1750964"/>
              <a:gd name="connsiteX6" fmla="*/ 1157966 w 4698812"/>
              <a:gd name="connsiteY6" fmla="*/ 1750964 h 1750964"/>
              <a:gd name="connsiteX7" fmla="*/ 0 w 4698812"/>
              <a:gd name="connsiteY7" fmla="*/ 1750964 h 1750964"/>
              <a:gd name="connsiteX8" fmla="*/ 858007 w 4698812"/>
              <a:gd name="connsiteY8" fmla="*/ 875482 h 175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8812" h="1750964">
                <a:moveTo>
                  <a:pt x="0" y="0"/>
                </a:moveTo>
                <a:lnTo>
                  <a:pt x="1404745" y="0"/>
                </a:lnTo>
                <a:lnTo>
                  <a:pt x="1411301" y="6689"/>
                </a:lnTo>
                <a:lnTo>
                  <a:pt x="4698812" y="6689"/>
                </a:lnTo>
                <a:lnTo>
                  <a:pt x="4698812" y="1750964"/>
                </a:lnTo>
                <a:lnTo>
                  <a:pt x="1404745" y="1750964"/>
                </a:lnTo>
                <a:lnTo>
                  <a:pt x="1157966" y="1750964"/>
                </a:lnTo>
                <a:lnTo>
                  <a:pt x="0" y="1750964"/>
                </a:lnTo>
                <a:lnTo>
                  <a:pt x="858007" y="875482"/>
                </a:lnTo>
                <a:close/>
              </a:path>
            </a:pathLst>
          </a:custGeom>
          <a:solidFill>
            <a:srgbClr val="009DA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mj-lt"/>
            </a:endParaRPr>
          </a:p>
        </p:txBody>
      </p:sp>
      <p:pic>
        <p:nvPicPr>
          <p:cNvPr id="9" name="Graphic 8" descr="Clock">
            <a:extLst>
              <a:ext uri="{FF2B5EF4-FFF2-40B4-BE49-F238E27FC236}">
                <a16:creationId xmlns:a16="http://schemas.microsoft.com/office/drawing/2014/main" id="{D734A009-5291-4805-985F-3F7925C44ECD}"/>
              </a:ext>
            </a:extLst>
          </p:cNvPr>
          <p:cNvPicPr>
            <a:picLocks noChangeAspect="1"/>
          </p:cNvPicPr>
          <p:nvPr/>
        </p:nvPicPr>
        <p:blipFill>
          <a:blip r:embed="rId3">
            <a:alphaModFix/>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3292" y="1620673"/>
            <a:ext cx="623673" cy="545095"/>
          </a:xfrm>
          <a:prstGeom prst="rect">
            <a:avLst/>
          </a:prstGeom>
        </p:spPr>
      </p:pic>
      <p:sp>
        <p:nvSpPr>
          <p:cNvPr id="10" name="TextBox 9">
            <a:extLst>
              <a:ext uri="{FF2B5EF4-FFF2-40B4-BE49-F238E27FC236}">
                <a16:creationId xmlns:a16="http://schemas.microsoft.com/office/drawing/2014/main" id="{AC819289-D802-430A-AA24-F06E44797A43}"/>
              </a:ext>
            </a:extLst>
          </p:cNvPr>
          <p:cNvSpPr txBox="1"/>
          <p:nvPr/>
        </p:nvSpPr>
        <p:spPr>
          <a:xfrm>
            <a:off x="1207511" y="1709776"/>
            <a:ext cx="1227088" cy="369332"/>
          </a:xfrm>
          <a:prstGeom prst="rect">
            <a:avLst/>
          </a:prstGeom>
          <a:noFill/>
        </p:spPr>
        <p:txBody>
          <a:bodyPr wrap="square" rtlCol="0">
            <a:spAutoFit/>
          </a:bodyPr>
          <a:lstStyle/>
          <a:p>
            <a:r>
              <a:rPr lang="en-CA" dirty="0">
                <a:solidFill>
                  <a:srgbClr val="D91E44"/>
                </a:solidFill>
                <a:latin typeface="+mj-lt"/>
                <a:ea typeface="Century Gothic" charset="0"/>
                <a:cs typeface="Century Gothic" charset="0"/>
              </a:rPr>
              <a:t>2 Months</a:t>
            </a:r>
            <a:endParaRPr lang="en-CA" sz="1200" dirty="0">
              <a:solidFill>
                <a:srgbClr val="D91E44"/>
              </a:solidFill>
              <a:latin typeface="+mj-lt"/>
              <a:ea typeface="Century Gothic" charset="0"/>
              <a:cs typeface="Century Gothic" charset="0"/>
            </a:endParaRPr>
          </a:p>
        </p:txBody>
      </p:sp>
      <p:pic>
        <p:nvPicPr>
          <p:cNvPr id="19" name="Graphic 18" descr="Medicine">
            <a:extLst>
              <a:ext uri="{FF2B5EF4-FFF2-40B4-BE49-F238E27FC236}">
                <a16:creationId xmlns:a16="http://schemas.microsoft.com/office/drawing/2014/main" id="{171A125A-37DE-4D39-B5A1-D7E08103211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95432" y="2784424"/>
            <a:ext cx="492655" cy="430585"/>
          </a:xfrm>
          <a:prstGeom prst="rect">
            <a:avLst/>
          </a:prstGeom>
        </p:spPr>
      </p:pic>
      <p:sp>
        <p:nvSpPr>
          <p:cNvPr id="22" name="TextBox 21">
            <a:extLst>
              <a:ext uri="{FF2B5EF4-FFF2-40B4-BE49-F238E27FC236}">
                <a16:creationId xmlns:a16="http://schemas.microsoft.com/office/drawing/2014/main" id="{AB0C844B-1EE3-4580-A028-1990ED5DC6D7}"/>
              </a:ext>
            </a:extLst>
          </p:cNvPr>
          <p:cNvSpPr txBox="1"/>
          <p:nvPr/>
        </p:nvSpPr>
        <p:spPr>
          <a:xfrm>
            <a:off x="2282842" y="2970236"/>
            <a:ext cx="1039515" cy="338554"/>
          </a:xfrm>
          <a:prstGeom prst="rect">
            <a:avLst/>
          </a:prstGeom>
          <a:noFill/>
        </p:spPr>
        <p:txBody>
          <a:bodyPr wrap="square" rtlCol="0">
            <a:spAutoFit/>
          </a:bodyPr>
          <a:lstStyle/>
          <a:p>
            <a:r>
              <a:rPr lang="en-CA" sz="1600" b="1" dirty="0">
                <a:solidFill>
                  <a:srgbClr val="D91E44"/>
                </a:solidFill>
                <a:latin typeface="+mj-lt"/>
                <a:ea typeface="Century Gothic" charset="0"/>
                <a:cs typeface="Century Gothic" charset="0"/>
              </a:rPr>
              <a:t>4%-38%</a:t>
            </a:r>
          </a:p>
        </p:txBody>
      </p:sp>
      <p:sp>
        <p:nvSpPr>
          <p:cNvPr id="28" name="TextBox 27">
            <a:extLst>
              <a:ext uri="{FF2B5EF4-FFF2-40B4-BE49-F238E27FC236}">
                <a16:creationId xmlns:a16="http://schemas.microsoft.com/office/drawing/2014/main" id="{5CEB1AA0-802C-4BBC-80EB-6FE66866B9E6}"/>
              </a:ext>
            </a:extLst>
          </p:cNvPr>
          <p:cNvSpPr txBox="1"/>
          <p:nvPr/>
        </p:nvSpPr>
        <p:spPr>
          <a:xfrm>
            <a:off x="722569" y="3020211"/>
            <a:ext cx="2045656" cy="276999"/>
          </a:xfrm>
          <a:prstGeom prst="rect">
            <a:avLst/>
          </a:prstGeom>
          <a:noFill/>
        </p:spPr>
        <p:txBody>
          <a:bodyPr wrap="square" rtlCol="0">
            <a:spAutoFit/>
          </a:bodyPr>
          <a:lstStyle/>
          <a:p>
            <a:r>
              <a:rPr lang="en-CA" sz="1150" dirty="0">
                <a:latin typeface="+mj-lt"/>
                <a:ea typeface="Century Gothic" charset="0"/>
                <a:cs typeface="Century Gothic" charset="0"/>
              </a:rPr>
              <a:t>Patients lost to follow-up:</a:t>
            </a:r>
          </a:p>
        </p:txBody>
      </p:sp>
      <p:sp>
        <p:nvSpPr>
          <p:cNvPr id="30" name="TextBox 29">
            <a:extLst>
              <a:ext uri="{FF2B5EF4-FFF2-40B4-BE49-F238E27FC236}">
                <a16:creationId xmlns:a16="http://schemas.microsoft.com/office/drawing/2014/main" id="{DFEA64BB-250D-4BCC-A779-A1D54C02AB56}"/>
              </a:ext>
            </a:extLst>
          </p:cNvPr>
          <p:cNvSpPr txBox="1"/>
          <p:nvPr/>
        </p:nvSpPr>
        <p:spPr>
          <a:xfrm>
            <a:off x="2265371" y="1835740"/>
            <a:ext cx="1918070" cy="216085"/>
          </a:xfrm>
          <a:prstGeom prst="rect">
            <a:avLst/>
          </a:prstGeom>
          <a:noFill/>
        </p:spPr>
        <p:txBody>
          <a:bodyPr wrap="square" rtlCol="0">
            <a:spAutoFit/>
          </a:bodyPr>
          <a:lstStyle/>
          <a:p>
            <a:pPr>
              <a:lnSpc>
                <a:spcPct val="60000"/>
              </a:lnSpc>
            </a:pPr>
            <a:r>
              <a:rPr lang="en-CA" sz="1200" dirty="0">
                <a:latin typeface="+mj-lt"/>
                <a:ea typeface="Century Gothic" charset="0"/>
                <a:cs typeface="Century Gothic" charset="0"/>
              </a:rPr>
              <a:t>DIAGNOSTIC DELAY</a:t>
            </a:r>
            <a:endParaRPr lang="en-CA" sz="2000" spc="300" dirty="0">
              <a:latin typeface="+mj-lt"/>
              <a:ea typeface="Century Gothic" charset="0"/>
              <a:cs typeface="Century Gothic" charset="0"/>
            </a:endParaRPr>
          </a:p>
        </p:txBody>
      </p:sp>
      <p:grpSp>
        <p:nvGrpSpPr>
          <p:cNvPr id="45" name="Group 44">
            <a:extLst>
              <a:ext uri="{FF2B5EF4-FFF2-40B4-BE49-F238E27FC236}">
                <a16:creationId xmlns:a16="http://schemas.microsoft.com/office/drawing/2014/main" id="{703FDBF4-79DE-43B6-8D64-30F2AC9E1383}"/>
              </a:ext>
            </a:extLst>
          </p:cNvPr>
          <p:cNvGrpSpPr/>
          <p:nvPr/>
        </p:nvGrpSpPr>
        <p:grpSpPr>
          <a:xfrm>
            <a:off x="468495" y="1893716"/>
            <a:ext cx="4177546" cy="1369882"/>
            <a:chOff x="353363" y="2398378"/>
            <a:chExt cx="4283759" cy="1607207"/>
          </a:xfrm>
        </p:grpSpPr>
        <p:sp>
          <p:nvSpPr>
            <p:cNvPr id="31" name="TextBox 30">
              <a:extLst>
                <a:ext uri="{FF2B5EF4-FFF2-40B4-BE49-F238E27FC236}">
                  <a16:creationId xmlns:a16="http://schemas.microsoft.com/office/drawing/2014/main" id="{84624596-D9EE-4428-A79E-C850A8991E99}"/>
                </a:ext>
              </a:extLst>
            </p:cNvPr>
            <p:cNvSpPr txBox="1"/>
            <p:nvPr/>
          </p:nvSpPr>
          <p:spPr>
            <a:xfrm>
              <a:off x="353363" y="2866085"/>
              <a:ext cx="749508" cy="415262"/>
            </a:xfrm>
            <a:prstGeom prst="rect">
              <a:avLst/>
            </a:prstGeom>
            <a:noFill/>
          </p:spPr>
          <p:txBody>
            <a:bodyPr wrap="square" rtlCol="0">
              <a:spAutoFit/>
            </a:bodyPr>
            <a:lstStyle/>
            <a:p>
              <a:r>
                <a:rPr lang="en-CA" sz="1700" dirty="0">
                  <a:latin typeface="+mj-lt"/>
                  <a:ea typeface="Century Gothic" charset="0"/>
                  <a:cs typeface="Century Gothic" charset="0"/>
                </a:rPr>
                <a:t>Only</a:t>
              </a:r>
            </a:p>
          </p:txBody>
        </p:sp>
        <p:pic>
          <p:nvPicPr>
            <p:cNvPr id="34" name="Picture 33">
              <a:extLst>
                <a:ext uri="{FF2B5EF4-FFF2-40B4-BE49-F238E27FC236}">
                  <a16:creationId xmlns:a16="http://schemas.microsoft.com/office/drawing/2014/main" id="{3ECFE867-0CE0-4039-A8EB-87438F03BA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326" y="2398378"/>
              <a:ext cx="376053" cy="1607207"/>
            </a:xfrm>
            <a:prstGeom prst="rect">
              <a:avLst/>
            </a:prstGeom>
          </p:spPr>
        </p:pic>
        <p:sp>
          <p:nvSpPr>
            <p:cNvPr id="36" name="TextBox 35">
              <a:extLst>
                <a:ext uri="{FF2B5EF4-FFF2-40B4-BE49-F238E27FC236}">
                  <a16:creationId xmlns:a16="http://schemas.microsoft.com/office/drawing/2014/main" id="{EB9A5833-77F9-4E5B-9FB8-7952DE09C884}"/>
                </a:ext>
              </a:extLst>
            </p:cNvPr>
            <p:cNvSpPr txBox="1"/>
            <p:nvPr/>
          </p:nvSpPr>
          <p:spPr>
            <a:xfrm>
              <a:off x="1622785" y="2707726"/>
              <a:ext cx="1658280" cy="933061"/>
            </a:xfrm>
            <a:prstGeom prst="rect">
              <a:avLst/>
            </a:prstGeom>
            <a:noFill/>
          </p:spPr>
          <p:txBody>
            <a:bodyPr wrap="square" rtlCol="0">
              <a:spAutoFit/>
            </a:bodyPr>
            <a:lstStyle/>
            <a:p>
              <a:pPr>
                <a:lnSpc>
                  <a:spcPct val="120000"/>
                </a:lnSpc>
              </a:pPr>
              <a:r>
                <a:rPr lang="en-CA" sz="1100" dirty="0">
                  <a:latin typeface="+mj-lt"/>
                  <a:ea typeface="Century Gothic" charset="0"/>
                  <a:cs typeface="Century Gothic" charset="0"/>
                </a:rPr>
                <a:t>Drug Susceptible TB</a:t>
              </a:r>
            </a:p>
            <a:p>
              <a:pPr>
                <a:lnSpc>
                  <a:spcPct val="120000"/>
                </a:lnSpc>
              </a:pPr>
              <a:r>
                <a:rPr lang="en-CA" sz="1400" dirty="0">
                  <a:latin typeface="+mj-lt"/>
                  <a:ea typeface="Century Gothic" charset="0"/>
                  <a:cs typeface="Century Gothic" charset="0"/>
                </a:rPr>
                <a:t>MDR-TB</a:t>
              </a:r>
            </a:p>
            <a:p>
              <a:pPr>
                <a:lnSpc>
                  <a:spcPct val="120000"/>
                </a:lnSpc>
              </a:pPr>
              <a:r>
                <a:rPr lang="en-CA" sz="1400" dirty="0">
                  <a:latin typeface="+mj-lt"/>
                  <a:ea typeface="Century Gothic" charset="0"/>
                  <a:cs typeface="Century Gothic" charset="0"/>
                </a:rPr>
                <a:t>LTBI</a:t>
              </a:r>
            </a:p>
          </p:txBody>
        </p:sp>
        <p:sp>
          <p:nvSpPr>
            <p:cNvPr id="35" name="TextBox 34">
              <a:extLst>
                <a:ext uri="{FF2B5EF4-FFF2-40B4-BE49-F238E27FC236}">
                  <a16:creationId xmlns:a16="http://schemas.microsoft.com/office/drawing/2014/main" id="{7FF1662D-0635-4246-BF27-795023F44B41}"/>
                </a:ext>
              </a:extLst>
            </p:cNvPr>
            <p:cNvSpPr txBox="1"/>
            <p:nvPr/>
          </p:nvSpPr>
          <p:spPr>
            <a:xfrm>
              <a:off x="1112982" y="2695079"/>
              <a:ext cx="914957" cy="982184"/>
            </a:xfrm>
            <a:prstGeom prst="rect">
              <a:avLst/>
            </a:prstGeom>
            <a:noFill/>
          </p:spPr>
          <p:txBody>
            <a:bodyPr wrap="square" rtlCol="0">
              <a:spAutoFit/>
            </a:bodyPr>
            <a:lstStyle/>
            <a:p>
              <a:pPr>
                <a:lnSpc>
                  <a:spcPct val="80000"/>
                </a:lnSpc>
              </a:pPr>
              <a:r>
                <a:rPr lang="en-CA" sz="2000" b="1" dirty="0">
                  <a:solidFill>
                    <a:srgbClr val="D91E44"/>
                  </a:solidFill>
                  <a:latin typeface="+mj-lt"/>
                  <a:ea typeface="Century Gothic" charset="0"/>
                  <a:cs typeface="Century Gothic" charset="0"/>
                </a:rPr>
                <a:t>1/2</a:t>
              </a:r>
            </a:p>
            <a:p>
              <a:pPr>
                <a:lnSpc>
                  <a:spcPct val="80000"/>
                </a:lnSpc>
              </a:pPr>
              <a:r>
                <a:rPr lang="en-CA" sz="2000" b="1" dirty="0">
                  <a:solidFill>
                    <a:srgbClr val="D91E44"/>
                  </a:solidFill>
                  <a:latin typeface="+mj-lt"/>
                  <a:ea typeface="Century Gothic" charset="0"/>
                  <a:cs typeface="Century Gothic" charset="0"/>
                </a:rPr>
                <a:t>1/5</a:t>
              </a:r>
            </a:p>
            <a:p>
              <a:pPr>
                <a:lnSpc>
                  <a:spcPct val="80000"/>
                </a:lnSpc>
              </a:pPr>
              <a:r>
                <a:rPr lang="en-CA" sz="2000" b="1" dirty="0">
                  <a:solidFill>
                    <a:srgbClr val="D91E44"/>
                  </a:solidFill>
                  <a:latin typeface="+mj-lt"/>
                  <a:ea typeface="Century Gothic" charset="0"/>
                  <a:cs typeface="Century Gothic" charset="0"/>
                </a:rPr>
                <a:t>1/5</a:t>
              </a:r>
            </a:p>
          </p:txBody>
        </p:sp>
        <p:pic>
          <p:nvPicPr>
            <p:cNvPr id="37" name="Picture 36">
              <a:extLst>
                <a:ext uri="{FF2B5EF4-FFF2-40B4-BE49-F238E27FC236}">
                  <a16:creationId xmlns:a16="http://schemas.microsoft.com/office/drawing/2014/main" id="{46CF9B1C-ECA4-4B62-97CF-D83BD51007CC}"/>
                </a:ext>
              </a:extLst>
            </p:cNvPr>
            <p:cNvPicPr>
              <a:picLocks noChangeAspect="1"/>
            </p:cNvPicPr>
            <p:nvPr/>
          </p:nvPicPr>
          <p:blipFill rotWithShape="1">
            <a:blip r:embed="rId7">
              <a:extLst>
                <a:ext uri="{28A0092B-C50C-407E-A947-70E740481C1C}">
                  <a14:useLocalDpi xmlns:a14="http://schemas.microsoft.com/office/drawing/2010/main" val="0"/>
                </a:ext>
              </a:extLst>
            </a:blip>
            <a:srcRect l="1912" t="14537" r="3987" b="15393"/>
            <a:stretch/>
          </p:blipFill>
          <p:spPr>
            <a:xfrm flipH="1">
              <a:off x="3046891" y="2622549"/>
              <a:ext cx="346188" cy="1126167"/>
            </a:xfrm>
            <a:prstGeom prst="rect">
              <a:avLst/>
            </a:prstGeom>
          </p:spPr>
        </p:pic>
        <p:sp>
          <p:nvSpPr>
            <p:cNvPr id="38" name="TextBox 37">
              <a:extLst>
                <a:ext uri="{FF2B5EF4-FFF2-40B4-BE49-F238E27FC236}">
                  <a16:creationId xmlns:a16="http://schemas.microsoft.com/office/drawing/2014/main" id="{1DD90D93-E8F7-4611-AF39-728A3F3CDC7A}"/>
                </a:ext>
              </a:extLst>
            </p:cNvPr>
            <p:cNvSpPr txBox="1"/>
            <p:nvPr/>
          </p:nvSpPr>
          <p:spPr>
            <a:xfrm>
              <a:off x="3335383" y="2752699"/>
              <a:ext cx="1301739" cy="692705"/>
            </a:xfrm>
            <a:prstGeom prst="rect">
              <a:avLst/>
            </a:prstGeom>
            <a:noFill/>
          </p:spPr>
          <p:txBody>
            <a:bodyPr wrap="square" rtlCol="0">
              <a:spAutoFit/>
            </a:bodyPr>
            <a:lstStyle/>
            <a:p>
              <a:pPr>
                <a:lnSpc>
                  <a:spcPct val="80000"/>
                </a:lnSpc>
              </a:pPr>
              <a:r>
                <a:rPr lang="en-CA" sz="1200" spc="120" dirty="0">
                  <a:solidFill>
                    <a:srgbClr val="D91E44"/>
                  </a:solidFill>
                  <a:latin typeface="+mj-lt"/>
                  <a:ea typeface="Century Gothic" charset="0"/>
                  <a:cs typeface="Century Gothic" charset="0"/>
                </a:rPr>
                <a:t>DIAGNOSED</a:t>
              </a:r>
            </a:p>
            <a:p>
              <a:pPr>
                <a:lnSpc>
                  <a:spcPct val="80000"/>
                </a:lnSpc>
              </a:pPr>
              <a:r>
                <a:rPr lang="en-CA" sz="1200" spc="250" dirty="0">
                  <a:solidFill>
                    <a:srgbClr val="D91E44"/>
                  </a:solidFill>
                  <a:latin typeface="+mj-lt"/>
                  <a:ea typeface="Century Gothic" charset="0"/>
                  <a:cs typeface="Century Gothic" charset="0"/>
                </a:rPr>
                <a:t>&amp;TREATED</a:t>
              </a:r>
            </a:p>
            <a:p>
              <a:pPr>
                <a:lnSpc>
                  <a:spcPct val="80000"/>
                </a:lnSpc>
              </a:pPr>
              <a:endParaRPr lang="en-CA" sz="500" spc="250" dirty="0">
                <a:solidFill>
                  <a:srgbClr val="CC0000"/>
                </a:solidFill>
                <a:latin typeface="+mj-lt"/>
                <a:ea typeface="Century Gothic" charset="0"/>
                <a:cs typeface="Century Gothic" charset="0"/>
              </a:endParaRPr>
            </a:p>
            <a:p>
              <a:pPr>
                <a:lnSpc>
                  <a:spcPct val="80000"/>
                </a:lnSpc>
              </a:pPr>
              <a:r>
                <a:rPr lang="en-CA" sz="1100" dirty="0">
                  <a:latin typeface="+mj-lt"/>
                  <a:ea typeface="Century Gothic" charset="0"/>
                  <a:cs typeface="Century Gothic" charset="0"/>
                </a:rPr>
                <a:t>(ADEQUATELY)</a:t>
              </a:r>
            </a:p>
          </p:txBody>
        </p:sp>
      </p:grpSp>
      <p:grpSp>
        <p:nvGrpSpPr>
          <p:cNvPr id="42" name="Group 41">
            <a:extLst>
              <a:ext uri="{FF2B5EF4-FFF2-40B4-BE49-F238E27FC236}">
                <a16:creationId xmlns:a16="http://schemas.microsoft.com/office/drawing/2014/main" id="{62F8F024-BDA0-4EBF-824F-1A9BDB27E7B4}"/>
              </a:ext>
            </a:extLst>
          </p:cNvPr>
          <p:cNvGrpSpPr/>
          <p:nvPr/>
        </p:nvGrpSpPr>
        <p:grpSpPr>
          <a:xfrm>
            <a:off x="2169403" y="2550309"/>
            <a:ext cx="931811" cy="485223"/>
            <a:chOff x="4105496" y="2340264"/>
            <a:chExt cx="1582994" cy="1135835"/>
          </a:xfrm>
        </p:grpSpPr>
        <p:pic>
          <p:nvPicPr>
            <p:cNvPr id="43" name="Graphic 42" descr="Group">
              <a:extLst>
                <a:ext uri="{FF2B5EF4-FFF2-40B4-BE49-F238E27FC236}">
                  <a16:creationId xmlns:a16="http://schemas.microsoft.com/office/drawing/2014/main" id="{AFCC7C69-8022-4D15-BC00-C4D1C15C098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52655" y="2340264"/>
              <a:ext cx="1135835" cy="1135835"/>
            </a:xfrm>
            <a:prstGeom prst="rect">
              <a:avLst/>
            </a:prstGeom>
          </p:spPr>
        </p:pic>
        <p:pic>
          <p:nvPicPr>
            <p:cNvPr id="44" name="Graphic 43" descr="Man">
              <a:extLst>
                <a:ext uri="{FF2B5EF4-FFF2-40B4-BE49-F238E27FC236}">
                  <a16:creationId xmlns:a16="http://schemas.microsoft.com/office/drawing/2014/main" id="{08F6A2AB-A186-40D1-B92B-02068A73578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05496" y="2567092"/>
              <a:ext cx="691119" cy="691118"/>
            </a:xfrm>
            <a:prstGeom prst="rect">
              <a:avLst/>
            </a:prstGeom>
          </p:spPr>
        </p:pic>
      </p:grpSp>
      <p:grpSp>
        <p:nvGrpSpPr>
          <p:cNvPr id="74" name="Group 73">
            <a:extLst>
              <a:ext uri="{FF2B5EF4-FFF2-40B4-BE49-F238E27FC236}">
                <a16:creationId xmlns:a16="http://schemas.microsoft.com/office/drawing/2014/main" id="{03227E38-EB69-43D2-9541-BFF9C870E91B}"/>
              </a:ext>
            </a:extLst>
          </p:cNvPr>
          <p:cNvGrpSpPr/>
          <p:nvPr/>
        </p:nvGrpSpPr>
        <p:grpSpPr>
          <a:xfrm>
            <a:off x="4769953" y="1574840"/>
            <a:ext cx="2399287" cy="748863"/>
            <a:chOff x="4624452" y="2042751"/>
            <a:chExt cx="2329590" cy="1054173"/>
          </a:xfrm>
        </p:grpSpPr>
        <p:pic>
          <p:nvPicPr>
            <p:cNvPr id="52" name="Picture 2" descr="Image result for patient icon">
              <a:extLst>
                <a:ext uri="{FF2B5EF4-FFF2-40B4-BE49-F238E27FC236}">
                  <a16:creationId xmlns:a16="http://schemas.microsoft.com/office/drawing/2014/main" id="{CEAA038A-CD21-4792-8B20-CB177AF14061}"/>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624452" y="2147585"/>
              <a:ext cx="833657" cy="949339"/>
            </a:xfrm>
            <a:prstGeom prst="rect">
              <a:avLst/>
            </a:prstGeom>
            <a:noFill/>
            <a:ln>
              <a:noFill/>
            </a:ln>
            <a:effectLst/>
          </p:spPr>
        </p:pic>
        <p:grpSp>
          <p:nvGrpSpPr>
            <p:cNvPr id="65" name="Group 64">
              <a:extLst>
                <a:ext uri="{FF2B5EF4-FFF2-40B4-BE49-F238E27FC236}">
                  <a16:creationId xmlns:a16="http://schemas.microsoft.com/office/drawing/2014/main" id="{FA1F4C78-269E-4ECE-851E-EDA3295854BF}"/>
                </a:ext>
              </a:extLst>
            </p:cNvPr>
            <p:cNvGrpSpPr/>
            <p:nvPr/>
          </p:nvGrpSpPr>
          <p:grpSpPr>
            <a:xfrm>
              <a:off x="5540676" y="2042751"/>
              <a:ext cx="1413366" cy="778069"/>
              <a:chOff x="5796825" y="2078080"/>
              <a:chExt cx="1066882" cy="778069"/>
            </a:xfrm>
          </p:grpSpPr>
          <p:sp>
            <p:nvSpPr>
              <p:cNvPr id="56" name="TextBox 55">
                <a:extLst>
                  <a:ext uri="{FF2B5EF4-FFF2-40B4-BE49-F238E27FC236}">
                    <a16:creationId xmlns:a16="http://schemas.microsoft.com/office/drawing/2014/main" id="{AB5B6FB5-3D04-46C9-A50F-F315DEF683CB}"/>
                  </a:ext>
                </a:extLst>
              </p:cNvPr>
              <p:cNvSpPr txBox="1"/>
              <p:nvPr/>
            </p:nvSpPr>
            <p:spPr>
              <a:xfrm>
                <a:off x="5796825" y="2078080"/>
                <a:ext cx="625205" cy="433257"/>
              </a:xfrm>
              <a:prstGeom prst="rect">
                <a:avLst/>
              </a:prstGeom>
              <a:noFill/>
            </p:spPr>
            <p:txBody>
              <a:bodyPr wrap="square" rtlCol="0">
                <a:spAutoFit/>
              </a:bodyPr>
              <a:lstStyle/>
              <a:p>
                <a:r>
                  <a:rPr lang="en-CA" sz="1400" dirty="0">
                    <a:latin typeface="+mj-lt"/>
                    <a:ea typeface="Century Gothic" charset="0"/>
                    <a:cs typeface="Century Gothic" charset="0"/>
                  </a:rPr>
                  <a:t>Costs</a:t>
                </a:r>
              </a:p>
            </p:txBody>
          </p:sp>
          <p:sp>
            <p:nvSpPr>
              <p:cNvPr id="57" name="TextBox 56">
                <a:extLst>
                  <a:ext uri="{FF2B5EF4-FFF2-40B4-BE49-F238E27FC236}">
                    <a16:creationId xmlns:a16="http://schemas.microsoft.com/office/drawing/2014/main" id="{F48DE23D-13E0-4F5A-AB06-2BAB8F731495}"/>
                  </a:ext>
                </a:extLst>
              </p:cNvPr>
              <p:cNvSpPr txBox="1"/>
              <p:nvPr/>
            </p:nvSpPr>
            <p:spPr>
              <a:xfrm>
                <a:off x="5796857" y="2422892"/>
                <a:ext cx="1066850" cy="433257"/>
              </a:xfrm>
              <a:prstGeom prst="rect">
                <a:avLst/>
              </a:prstGeom>
              <a:noFill/>
            </p:spPr>
            <p:txBody>
              <a:bodyPr wrap="square" rtlCol="0">
                <a:spAutoFit/>
              </a:bodyPr>
              <a:lstStyle/>
              <a:p>
                <a:r>
                  <a:rPr lang="en-CA" sz="1400" dirty="0">
                    <a:latin typeface="+mj-lt"/>
                    <a:ea typeface="Century Gothic" charset="0"/>
                    <a:cs typeface="Century Gothic" charset="0"/>
                  </a:rPr>
                  <a:t>Wait times</a:t>
                </a:r>
              </a:p>
            </p:txBody>
          </p:sp>
        </p:grpSp>
      </p:grpSp>
      <p:pic>
        <p:nvPicPr>
          <p:cNvPr id="66" name="Picture 6" descr="Related image">
            <a:extLst>
              <a:ext uri="{FF2B5EF4-FFF2-40B4-BE49-F238E27FC236}">
                <a16:creationId xmlns:a16="http://schemas.microsoft.com/office/drawing/2014/main" id="{4FCC0CD7-B338-4E62-ABB6-089FED9323C7}"/>
              </a:ext>
            </a:extLst>
          </p:cNvPr>
          <p:cNvPicPr>
            <a:picLocks noChangeAspect="1" noChangeArrowheads="1"/>
          </p:cNvPicPr>
          <p:nvPr/>
        </p:nvPicPr>
        <p:blipFill rotWithShape="1">
          <a:blip r:embed="rId14">
            <a:duotone>
              <a:schemeClr val="accent5">
                <a:shade val="45000"/>
                <a:satMod val="135000"/>
              </a:schemeClr>
              <a:prstClr val="white"/>
            </a:duotone>
            <a:alphaModFix amt="35000"/>
            <a:extLst>
              <a:ext uri="{28A0092B-C50C-407E-A947-70E740481C1C}">
                <a14:useLocalDpi xmlns:a14="http://schemas.microsoft.com/office/drawing/2010/main" val="0"/>
              </a:ext>
            </a:extLst>
          </a:blip>
          <a:srcRect t="9856"/>
          <a:stretch/>
        </p:blipFill>
        <p:spPr bwMode="auto">
          <a:xfrm>
            <a:off x="7256847" y="1580898"/>
            <a:ext cx="1315651" cy="1036551"/>
          </a:xfrm>
          <a:prstGeom prst="rect">
            <a:avLst/>
          </a:prstGeom>
          <a:extLst>
            <a:ext uri="{909E8E84-426E-40dd-AFC4-6F175D3DCCD1}">
              <a14:hiddenFill xmlns="" xmlns:a14="http://schemas.microsoft.com/office/drawing/2010/main">
                <a:solidFill>
                  <a:srgbClr val="FFFFFF"/>
                </a:solidFill>
              </a14:hiddenFill>
            </a:ext>
          </a:extLst>
        </p:spPr>
      </p:pic>
      <p:sp>
        <p:nvSpPr>
          <p:cNvPr id="67" name="TextBox 66">
            <a:extLst>
              <a:ext uri="{FF2B5EF4-FFF2-40B4-BE49-F238E27FC236}">
                <a16:creationId xmlns:a16="http://schemas.microsoft.com/office/drawing/2014/main" id="{B9A4E8D0-0DAA-4708-B92F-AAC4DFF8A5BB}"/>
              </a:ext>
            </a:extLst>
          </p:cNvPr>
          <p:cNvSpPr txBox="1"/>
          <p:nvPr/>
        </p:nvSpPr>
        <p:spPr>
          <a:xfrm>
            <a:off x="7046351" y="1716267"/>
            <a:ext cx="1814982" cy="769441"/>
          </a:xfrm>
          <a:prstGeom prst="rect">
            <a:avLst/>
          </a:prstGeom>
          <a:noFill/>
        </p:spPr>
        <p:txBody>
          <a:bodyPr wrap="square" rtlCol="0">
            <a:spAutoFit/>
          </a:bodyPr>
          <a:lstStyle/>
          <a:p>
            <a:pPr algn="ctr"/>
            <a:r>
              <a:rPr lang="en-CA" sz="1200" b="1" dirty="0">
                <a:latin typeface="+mj-lt"/>
                <a:ea typeface="Century Gothic" charset="0"/>
                <a:cs typeface="Century Gothic" charset="0"/>
              </a:rPr>
              <a:t>10.0 MILLION </a:t>
            </a:r>
          </a:p>
          <a:p>
            <a:pPr algn="ctr"/>
            <a:r>
              <a:rPr lang="en-CA" sz="1000" dirty="0">
                <a:latin typeface="+mj-lt"/>
                <a:ea typeface="Century Gothic" charset="0"/>
                <a:cs typeface="Century Gothic" charset="0"/>
              </a:rPr>
              <a:t>new cases</a:t>
            </a:r>
          </a:p>
          <a:p>
            <a:pPr algn="ctr"/>
            <a:r>
              <a:rPr lang="en-CA" sz="1200" b="1" dirty="0">
                <a:latin typeface="+mj-lt"/>
                <a:ea typeface="Century Gothic" charset="0"/>
                <a:cs typeface="Century Gothic" charset="0"/>
              </a:rPr>
              <a:t>558 000 </a:t>
            </a:r>
            <a:r>
              <a:rPr lang="en-CA" sz="1000" dirty="0">
                <a:latin typeface="+mj-lt"/>
                <a:ea typeface="Century Gothic" charset="0"/>
                <a:cs typeface="Century Gothic" charset="0"/>
              </a:rPr>
              <a:t>new</a:t>
            </a:r>
          </a:p>
          <a:p>
            <a:pPr algn="ctr"/>
            <a:r>
              <a:rPr lang="en-CA" sz="1000" dirty="0">
                <a:latin typeface="+mj-lt"/>
                <a:ea typeface="Century Gothic" charset="0"/>
                <a:cs typeface="Century Gothic" charset="0"/>
              </a:rPr>
              <a:t>MDR/RR-TB cases</a:t>
            </a:r>
          </a:p>
        </p:txBody>
      </p:sp>
      <p:sp>
        <p:nvSpPr>
          <p:cNvPr id="68" name="Rectangle 67">
            <a:extLst>
              <a:ext uri="{FF2B5EF4-FFF2-40B4-BE49-F238E27FC236}">
                <a16:creationId xmlns:a16="http://schemas.microsoft.com/office/drawing/2014/main" id="{394EA47A-3BD4-4041-A832-AAFAADE90F94}"/>
              </a:ext>
            </a:extLst>
          </p:cNvPr>
          <p:cNvSpPr/>
          <p:nvPr/>
        </p:nvSpPr>
        <p:spPr>
          <a:xfrm>
            <a:off x="6959116" y="2698573"/>
            <a:ext cx="1972808" cy="551241"/>
          </a:xfrm>
          <a:prstGeom prst="rect">
            <a:avLst/>
          </a:prstGeom>
        </p:spPr>
        <p:txBody>
          <a:bodyPr wrap="square">
            <a:spAutoFit/>
          </a:bodyPr>
          <a:lstStyle/>
          <a:p>
            <a:pPr>
              <a:lnSpc>
                <a:spcPct val="80000"/>
              </a:lnSpc>
            </a:pPr>
            <a:r>
              <a:rPr lang="en-CA" sz="1400" b="1" dirty="0">
                <a:solidFill>
                  <a:srgbClr val="D91E44"/>
                </a:solidFill>
                <a:latin typeface="+mj-lt"/>
                <a:ea typeface="Century Gothic" charset="0"/>
                <a:cs typeface="Century Gothic" charset="0"/>
              </a:rPr>
              <a:t>1.6 million </a:t>
            </a:r>
            <a:r>
              <a:rPr lang="en-CA" sz="1050" dirty="0">
                <a:latin typeface="+mj-lt"/>
                <a:ea typeface="Century Gothic" charset="0"/>
                <a:cs typeface="Century Gothic" charset="0"/>
              </a:rPr>
              <a:t>deaths</a:t>
            </a:r>
          </a:p>
          <a:p>
            <a:pPr>
              <a:lnSpc>
                <a:spcPct val="80000"/>
              </a:lnSpc>
            </a:pPr>
            <a:r>
              <a:rPr lang="en-CA" sz="1000" dirty="0">
                <a:latin typeface="+mj-lt"/>
                <a:ea typeface="Century Gothic" charset="0"/>
                <a:cs typeface="Century Gothic" charset="0"/>
              </a:rPr>
              <a:t>Case fatality = </a:t>
            </a:r>
            <a:r>
              <a:rPr lang="en-CA" sz="1200" b="1" dirty="0">
                <a:solidFill>
                  <a:srgbClr val="D91E44"/>
                </a:solidFill>
                <a:latin typeface="+mj-lt"/>
              </a:rPr>
              <a:t>16%</a:t>
            </a:r>
            <a:endParaRPr lang="en-CA" sz="1050" dirty="0">
              <a:solidFill>
                <a:srgbClr val="D91E44"/>
              </a:solidFill>
              <a:latin typeface="+mj-lt"/>
              <a:ea typeface="Century Gothic" charset="0"/>
              <a:cs typeface="Century Gothic" charset="0"/>
            </a:endParaRPr>
          </a:p>
          <a:p>
            <a:pPr>
              <a:lnSpc>
                <a:spcPct val="80000"/>
              </a:lnSpc>
            </a:pPr>
            <a:r>
              <a:rPr lang="en-CA" sz="1100" b="1" dirty="0">
                <a:solidFill>
                  <a:srgbClr val="D91E44"/>
                </a:solidFill>
                <a:latin typeface="+mj-lt"/>
                <a:ea typeface="Century Gothic" charset="0"/>
                <a:cs typeface="Century Gothic" charset="0"/>
              </a:rPr>
              <a:t>230 000 MDR/RR-TB </a:t>
            </a:r>
            <a:r>
              <a:rPr lang="en-CA" sz="1000" dirty="0">
                <a:latin typeface="+mj-lt"/>
                <a:ea typeface="Century Gothic" charset="0"/>
                <a:cs typeface="Century Gothic" charset="0"/>
              </a:rPr>
              <a:t>deaths</a:t>
            </a:r>
          </a:p>
        </p:txBody>
      </p:sp>
      <p:pic>
        <p:nvPicPr>
          <p:cNvPr id="69" name="Picture 6" descr="Image result for tombstone icon">
            <a:extLst>
              <a:ext uri="{FF2B5EF4-FFF2-40B4-BE49-F238E27FC236}">
                <a16:creationId xmlns:a16="http://schemas.microsoft.com/office/drawing/2014/main" id="{26244DCC-F0D7-4F64-8DAC-15FEF5DEA8A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29669" y="2656808"/>
            <a:ext cx="599656" cy="524104"/>
          </a:xfrm>
          <a:prstGeom prst="rect">
            <a:avLst/>
          </a:prstGeom>
          <a:noFill/>
          <a:extLst>
            <a:ext uri="{909E8E84-426E-40dd-AFC4-6F175D3DCCD1}">
              <a14:hiddenFill xmlns="" xmlns:a14="http://schemas.microsoft.com/office/drawing/2010/main">
                <a:solidFill>
                  <a:srgbClr val="FFFFFF"/>
                </a:solidFill>
              </a14:hiddenFill>
            </a:ext>
          </a:extLst>
        </p:spPr>
      </p:pic>
      <p:grpSp>
        <p:nvGrpSpPr>
          <p:cNvPr id="71" name="Group 70">
            <a:extLst>
              <a:ext uri="{FF2B5EF4-FFF2-40B4-BE49-F238E27FC236}">
                <a16:creationId xmlns:a16="http://schemas.microsoft.com/office/drawing/2014/main" id="{DD4A4DFB-74E2-46D9-B0C8-50E0EF04515A}"/>
              </a:ext>
            </a:extLst>
          </p:cNvPr>
          <p:cNvGrpSpPr/>
          <p:nvPr/>
        </p:nvGrpSpPr>
        <p:grpSpPr>
          <a:xfrm>
            <a:off x="4594419" y="2625796"/>
            <a:ext cx="769712" cy="624734"/>
            <a:chOff x="9657246" y="2712089"/>
            <a:chExt cx="849938" cy="849938"/>
          </a:xfrm>
        </p:grpSpPr>
        <p:pic>
          <p:nvPicPr>
            <p:cNvPr id="72" name="Graphic 71" descr="Piggy Bank">
              <a:extLst>
                <a:ext uri="{FF2B5EF4-FFF2-40B4-BE49-F238E27FC236}">
                  <a16:creationId xmlns:a16="http://schemas.microsoft.com/office/drawing/2014/main" id="{8876BAB6-A4DB-4038-BC76-2E311EBBE62D}"/>
                </a:ext>
              </a:extLst>
            </p:cNvPr>
            <p:cNvPicPr>
              <a:picLocks noChangeAspect="1"/>
            </p:cNvPicPr>
            <p:nvPr/>
          </p:nvPicPr>
          <p:blipFill>
            <a:blip r:embed="rId16">
              <a:duotone>
                <a:schemeClr val="accent5">
                  <a:shade val="45000"/>
                  <a:satMod val="135000"/>
                </a:schemeClr>
                <a:prstClr val="white"/>
              </a:duotone>
              <a:alphaModFix amt="58000"/>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657246" y="2712089"/>
              <a:ext cx="849938" cy="849938"/>
            </a:xfrm>
            <a:prstGeom prst="rect">
              <a:avLst/>
            </a:prstGeom>
          </p:spPr>
        </p:pic>
        <p:sp>
          <p:nvSpPr>
            <p:cNvPr id="73" name="TextBox 72">
              <a:extLst>
                <a:ext uri="{FF2B5EF4-FFF2-40B4-BE49-F238E27FC236}">
                  <a16:creationId xmlns:a16="http://schemas.microsoft.com/office/drawing/2014/main" id="{4D5F5176-E161-46BD-9B03-FF120F6FAAC4}"/>
                </a:ext>
              </a:extLst>
            </p:cNvPr>
            <p:cNvSpPr txBox="1"/>
            <p:nvPr/>
          </p:nvSpPr>
          <p:spPr>
            <a:xfrm>
              <a:off x="9859101" y="2855428"/>
              <a:ext cx="466725" cy="544342"/>
            </a:xfrm>
            <a:prstGeom prst="rect">
              <a:avLst/>
            </a:prstGeom>
            <a:noFill/>
          </p:spPr>
          <p:txBody>
            <a:bodyPr wrap="square" rtlCol="0">
              <a:spAutoFit/>
            </a:bodyPr>
            <a:lstStyle/>
            <a:p>
              <a:r>
                <a:rPr lang="en-CA" sz="2000" b="1" dirty="0">
                  <a:solidFill>
                    <a:schemeClr val="bg2"/>
                  </a:solidFill>
                  <a:latin typeface="+mj-lt"/>
                  <a:ea typeface="Century Gothic" charset="0"/>
                  <a:cs typeface="Century Gothic" charset="0"/>
                </a:rPr>
                <a:t>$</a:t>
              </a:r>
            </a:p>
          </p:txBody>
        </p:sp>
      </p:grpSp>
      <p:sp>
        <p:nvSpPr>
          <p:cNvPr id="70" name="Rectangle 69">
            <a:extLst>
              <a:ext uri="{FF2B5EF4-FFF2-40B4-BE49-F238E27FC236}">
                <a16:creationId xmlns:a16="http://schemas.microsoft.com/office/drawing/2014/main" id="{C3F63F4C-0AA0-4904-9B96-5A1CEA70AEDA}"/>
              </a:ext>
            </a:extLst>
          </p:cNvPr>
          <p:cNvSpPr/>
          <p:nvPr/>
        </p:nvSpPr>
        <p:spPr>
          <a:xfrm>
            <a:off x="5292316" y="2473830"/>
            <a:ext cx="1629845" cy="892552"/>
          </a:xfrm>
          <a:prstGeom prst="rect">
            <a:avLst/>
          </a:prstGeom>
        </p:spPr>
        <p:txBody>
          <a:bodyPr wrap="square">
            <a:spAutoFit/>
          </a:bodyPr>
          <a:lstStyle/>
          <a:p>
            <a:r>
              <a:rPr lang="en-CA" sz="1050" dirty="0">
                <a:latin typeface="+mj-lt"/>
                <a:ea typeface="Century Gothic" charset="0"/>
                <a:cs typeface="Century Gothic" charset="0"/>
              </a:rPr>
              <a:t>TB PATIENTS SPENT</a:t>
            </a:r>
          </a:p>
          <a:p>
            <a:r>
              <a:rPr lang="en-CA" sz="2000" b="1" dirty="0">
                <a:solidFill>
                  <a:srgbClr val="009DA5"/>
                </a:solidFill>
                <a:latin typeface="+mj-lt"/>
                <a:ea typeface="Century Gothic" charset="0"/>
                <a:cs typeface="Century Gothic" charset="0"/>
              </a:rPr>
              <a:t>&gt;1/2 </a:t>
            </a:r>
            <a:endParaRPr lang="en-CA" sz="1100" b="1" dirty="0">
              <a:solidFill>
                <a:srgbClr val="009DA5"/>
              </a:solidFill>
              <a:latin typeface="+mj-lt"/>
              <a:ea typeface="Century Gothic" charset="0"/>
              <a:cs typeface="Century Gothic" charset="0"/>
            </a:endParaRPr>
          </a:p>
          <a:p>
            <a:r>
              <a:rPr lang="en-CA" sz="1100" dirty="0">
                <a:latin typeface="+mj-lt"/>
                <a:ea typeface="Century Gothic" charset="0"/>
                <a:cs typeface="Century Gothic" charset="0"/>
              </a:rPr>
              <a:t>annual income </a:t>
            </a:r>
          </a:p>
          <a:p>
            <a:r>
              <a:rPr lang="en-CA" sz="1050" spc="500" dirty="0">
                <a:latin typeface="+mj-lt"/>
                <a:ea typeface="Century Gothic" charset="0"/>
                <a:cs typeface="Century Gothic" charset="0"/>
              </a:rPr>
              <a:t>ON CARE</a:t>
            </a:r>
          </a:p>
        </p:txBody>
      </p:sp>
      <p:sp>
        <p:nvSpPr>
          <p:cNvPr id="77" name="Rectangle 76">
            <a:extLst>
              <a:ext uri="{FF2B5EF4-FFF2-40B4-BE49-F238E27FC236}">
                <a16:creationId xmlns:a16="http://schemas.microsoft.com/office/drawing/2014/main" id="{94C13500-FBD1-40DB-B592-4C0CC5812392}"/>
              </a:ext>
            </a:extLst>
          </p:cNvPr>
          <p:cNvSpPr/>
          <p:nvPr/>
        </p:nvSpPr>
        <p:spPr>
          <a:xfrm>
            <a:off x="503928" y="4221192"/>
            <a:ext cx="1477204" cy="954107"/>
          </a:xfrm>
          <a:prstGeom prst="rect">
            <a:avLst/>
          </a:prstGeom>
        </p:spPr>
        <p:txBody>
          <a:bodyPr wrap="square">
            <a:spAutoFit/>
          </a:bodyPr>
          <a:lstStyle/>
          <a:p>
            <a:pPr algn="ctr"/>
            <a:r>
              <a:rPr lang="en-US" sz="1400" b="1" spc="37" dirty="0">
                <a:latin typeface="+mj-lt"/>
                <a:ea typeface="Century Gothic" charset="0"/>
                <a:cs typeface="Century Gothic" charset="0"/>
              </a:rPr>
              <a:t>50-60% </a:t>
            </a:r>
          </a:p>
          <a:p>
            <a:pPr algn="ctr"/>
            <a:r>
              <a:rPr lang="en-US" sz="1000" spc="37" dirty="0">
                <a:latin typeface="+mj-lt"/>
                <a:ea typeface="Century Gothic" charset="0"/>
                <a:cs typeface="Century Gothic" charset="0"/>
              </a:rPr>
              <a:t>patients begin seeking care in</a:t>
            </a:r>
          </a:p>
          <a:p>
            <a:pPr algn="ctr"/>
            <a:r>
              <a:rPr lang="en-US" sz="1100" b="1" spc="37" dirty="0">
                <a:latin typeface="+mj-lt"/>
                <a:ea typeface="Century Gothic" charset="0"/>
                <a:cs typeface="Century Gothic" charset="0"/>
              </a:rPr>
              <a:t>informal &amp; private sectors</a:t>
            </a:r>
            <a:endParaRPr lang="en-US" sz="900" b="1" spc="37" dirty="0">
              <a:latin typeface="+mj-lt"/>
              <a:ea typeface="Century Gothic" charset="0"/>
              <a:cs typeface="Century Gothic" charset="0"/>
            </a:endParaRPr>
          </a:p>
        </p:txBody>
      </p:sp>
      <p:pic>
        <p:nvPicPr>
          <p:cNvPr id="80" name="Picture 79">
            <a:extLst>
              <a:ext uri="{FF2B5EF4-FFF2-40B4-BE49-F238E27FC236}">
                <a16:creationId xmlns:a16="http://schemas.microsoft.com/office/drawing/2014/main" id="{1FF98A72-48C3-4691-96DC-FC2C00F1526E}"/>
              </a:ext>
            </a:extLst>
          </p:cNvPr>
          <p:cNvPicPr>
            <a:picLocks noChangeAspect="1"/>
          </p:cNvPicPr>
          <p:nvPr/>
        </p:nvPicPr>
        <p:blipFill>
          <a:blip r:embed="rId18"/>
          <a:stretch>
            <a:fillRect/>
          </a:stretch>
        </p:blipFill>
        <p:spPr>
          <a:xfrm>
            <a:off x="1033725" y="3856097"/>
            <a:ext cx="418742" cy="365983"/>
          </a:xfrm>
          <a:prstGeom prst="rect">
            <a:avLst/>
          </a:prstGeom>
        </p:spPr>
      </p:pic>
      <p:sp>
        <p:nvSpPr>
          <p:cNvPr id="79" name="Rectangle 78">
            <a:extLst>
              <a:ext uri="{FF2B5EF4-FFF2-40B4-BE49-F238E27FC236}">
                <a16:creationId xmlns:a16="http://schemas.microsoft.com/office/drawing/2014/main" id="{608DAA0C-CEC1-4DA1-A61B-D4A19895F1A6}"/>
              </a:ext>
            </a:extLst>
          </p:cNvPr>
          <p:cNvSpPr/>
          <p:nvPr/>
        </p:nvSpPr>
        <p:spPr>
          <a:xfrm>
            <a:off x="2127793" y="3745603"/>
            <a:ext cx="1349615" cy="842795"/>
          </a:xfrm>
          <a:prstGeom prst="rect">
            <a:avLst/>
          </a:prstGeom>
        </p:spPr>
        <p:txBody>
          <a:bodyPr wrap="square">
            <a:spAutoFit/>
          </a:bodyPr>
          <a:lstStyle/>
          <a:p>
            <a:pPr>
              <a:lnSpc>
                <a:spcPct val="90000"/>
              </a:lnSpc>
            </a:pPr>
            <a:r>
              <a:rPr lang="en-CA" sz="1400" b="1" dirty="0">
                <a:latin typeface="+mj-lt"/>
                <a:ea typeface="Century Gothic" charset="0"/>
                <a:cs typeface="Century Gothic" charset="0"/>
              </a:rPr>
              <a:t>52% </a:t>
            </a:r>
            <a:r>
              <a:rPr lang="en-CA" sz="1000" dirty="0">
                <a:latin typeface="+mj-lt"/>
                <a:ea typeface="Century Gothic" charset="0"/>
                <a:cs typeface="Century Gothic" charset="0"/>
              </a:rPr>
              <a:t>HBCs recommend</a:t>
            </a:r>
            <a:r>
              <a:rPr lang="en-CA" sz="1000" b="1" dirty="0">
                <a:latin typeface="+mj-lt"/>
                <a:ea typeface="Century Gothic" charset="0"/>
                <a:cs typeface="Century Gothic" charset="0"/>
              </a:rPr>
              <a:t> Xpert MTB/RIF </a:t>
            </a:r>
            <a:r>
              <a:rPr lang="en-CA" sz="1000" dirty="0">
                <a:latin typeface="+mj-lt"/>
                <a:ea typeface="Century Gothic" charset="0"/>
                <a:cs typeface="Century Gothic" charset="0"/>
              </a:rPr>
              <a:t>as initial test. </a:t>
            </a:r>
            <a:r>
              <a:rPr lang="en-CA" sz="1000" b="1" dirty="0">
                <a:latin typeface="+mj-lt"/>
                <a:ea typeface="Century Gothic" charset="0"/>
                <a:cs typeface="Century Gothic" charset="0"/>
              </a:rPr>
              <a:t>47% </a:t>
            </a:r>
            <a:r>
              <a:rPr lang="en-CA" sz="1000" dirty="0">
                <a:latin typeface="+mj-lt"/>
                <a:ea typeface="Century Gothic" charset="0"/>
                <a:cs typeface="Century Gothic" charset="0"/>
              </a:rPr>
              <a:t>have implemented this. </a:t>
            </a:r>
          </a:p>
        </p:txBody>
      </p:sp>
      <p:sp>
        <p:nvSpPr>
          <p:cNvPr id="82" name="Rectangle 81">
            <a:extLst>
              <a:ext uri="{FF2B5EF4-FFF2-40B4-BE49-F238E27FC236}">
                <a16:creationId xmlns:a16="http://schemas.microsoft.com/office/drawing/2014/main" id="{0353B2F6-6551-45C0-A20C-B330520AD5F3}"/>
              </a:ext>
            </a:extLst>
          </p:cNvPr>
          <p:cNvSpPr/>
          <p:nvPr/>
        </p:nvSpPr>
        <p:spPr>
          <a:xfrm>
            <a:off x="2339968" y="4533912"/>
            <a:ext cx="1461390" cy="674031"/>
          </a:xfrm>
          <a:prstGeom prst="rect">
            <a:avLst/>
          </a:prstGeom>
        </p:spPr>
        <p:txBody>
          <a:bodyPr wrap="square">
            <a:spAutoFit/>
          </a:bodyPr>
          <a:lstStyle/>
          <a:p>
            <a:pPr algn="r">
              <a:lnSpc>
                <a:spcPct val="90000"/>
              </a:lnSpc>
            </a:pPr>
            <a:r>
              <a:rPr lang="en-CA" sz="1000" dirty="0">
                <a:latin typeface="+mj-lt"/>
                <a:ea typeface="Century Gothic" charset="0"/>
                <a:cs typeface="Century Gothic" charset="0"/>
              </a:rPr>
              <a:t>In </a:t>
            </a:r>
            <a:r>
              <a:rPr lang="en-CA" sz="1000" b="1" dirty="0">
                <a:latin typeface="+mj-lt"/>
                <a:ea typeface="Century Gothic" charset="0"/>
                <a:cs typeface="Century Gothic" charset="0"/>
              </a:rPr>
              <a:t>8 low-income HBCs</a:t>
            </a:r>
            <a:r>
              <a:rPr lang="en-CA" sz="1000" dirty="0">
                <a:latin typeface="+mj-lt"/>
                <a:ea typeface="Century Gothic" charset="0"/>
                <a:cs typeface="Century Gothic" charset="0"/>
              </a:rPr>
              <a:t>, domestic funding represents </a:t>
            </a:r>
            <a:r>
              <a:rPr lang="en-CA" sz="1200" b="1" dirty="0">
                <a:latin typeface="+mj-lt"/>
                <a:ea typeface="Century Gothic" charset="0"/>
                <a:cs typeface="Century Gothic" charset="0"/>
              </a:rPr>
              <a:t>&lt; 7% </a:t>
            </a:r>
            <a:r>
              <a:rPr lang="en-CA" sz="1000" dirty="0">
                <a:latin typeface="+mj-lt"/>
                <a:ea typeface="Century Gothic" charset="0"/>
                <a:cs typeface="Century Gothic" charset="0"/>
              </a:rPr>
              <a:t>of NTP budget needs</a:t>
            </a:r>
            <a:endParaRPr lang="en-CA" sz="1000" b="1" dirty="0">
              <a:latin typeface="+mj-lt"/>
              <a:ea typeface="Century Gothic" charset="0"/>
              <a:cs typeface="Century Gothic" charset="0"/>
            </a:endParaRPr>
          </a:p>
        </p:txBody>
      </p:sp>
      <p:pic>
        <p:nvPicPr>
          <p:cNvPr id="84" name="Picture 83">
            <a:extLst>
              <a:ext uri="{FF2B5EF4-FFF2-40B4-BE49-F238E27FC236}">
                <a16:creationId xmlns:a16="http://schemas.microsoft.com/office/drawing/2014/main" id="{8BEE0ADC-535B-4777-9D4F-ED8BB221A2DC}"/>
              </a:ext>
            </a:extLst>
          </p:cNvPr>
          <p:cNvPicPr>
            <a:picLocks noChangeAspect="1"/>
          </p:cNvPicPr>
          <p:nvPr/>
        </p:nvPicPr>
        <p:blipFill>
          <a:blip r:embed="rId19"/>
          <a:stretch>
            <a:fillRect/>
          </a:stretch>
        </p:blipFill>
        <p:spPr>
          <a:xfrm flipH="1">
            <a:off x="3281273" y="3781417"/>
            <a:ext cx="373331" cy="317689"/>
          </a:xfrm>
          <a:prstGeom prst="rect">
            <a:avLst/>
          </a:prstGeom>
        </p:spPr>
      </p:pic>
      <p:pic>
        <p:nvPicPr>
          <p:cNvPr id="85" name="Picture 84">
            <a:extLst>
              <a:ext uri="{FF2B5EF4-FFF2-40B4-BE49-F238E27FC236}">
                <a16:creationId xmlns:a16="http://schemas.microsoft.com/office/drawing/2014/main" id="{650ED8B4-B63E-4755-ADE9-71B3700390EE}"/>
              </a:ext>
            </a:extLst>
          </p:cNvPr>
          <p:cNvPicPr>
            <a:picLocks noChangeAspect="1"/>
          </p:cNvPicPr>
          <p:nvPr/>
        </p:nvPicPr>
        <p:blipFill rotWithShape="1">
          <a:blip r:embed="rId20"/>
          <a:srcRect l="71229" t="65684" r="3122" b="4871"/>
          <a:stretch/>
        </p:blipFill>
        <p:spPr>
          <a:xfrm>
            <a:off x="2186660" y="4556307"/>
            <a:ext cx="424036" cy="399919"/>
          </a:xfrm>
          <a:prstGeom prst="rect">
            <a:avLst/>
          </a:prstGeom>
        </p:spPr>
      </p:pic>
      <p:sp>
        <p:nvSpPr>
          <p:cNvPr id="87" name="Rectangle 86">
            <a:extLst>
              <a:ext uri="{FF2B5EF4-FFF2-40B4-BE49-F238E27FC236}">
                <a16:creationId xmlns:a16="http://schemas.microsoft.com/office/drawing/2014/main" id="{08B1B144-F4B3-4643-8927-07CD8C968E71}"/>
              </a:ext>
            </a:extLst>
          </p:cNvPr>
          <p:cNvSpPr/>
          <p:nvPr/>
        </p:nvSpPr>
        <p:spPr>
          <a:xfrm>
            <a:off x="3904118" y="3781417"/>
            <a:ext cx="1363146" cy="1191095"/>
          </a:xfrm>
          <a:prstGeom prst="rect">
            <a:avLst/>
          </a:prstGeom>
        </p:spPr>
        <p:txBody>
          <a:bodyPr wrap="square">
            <a:spAutoFit/>
          </a:bodyPr>
          <a:lstStyle/>
          <a:p>
            <a:pPr algn="ctr">
              <a:lnSpc>
                <a:spcPct val="90000"/>
              </a:lnSpc>
            </a:pPr>
            <a:r>
              <a:rPr lang="en-US" sz="1050" b="1" dirty="0">
                <a:latin typeface="+mj-lt"/>
                <a:ea typeface="Century Gothic" charset="0"/>
                <a:cs typeface="Century Gothic" charset="0"/>
              </a:rPr>
              <a:t>1.1</a:t>
            </a:r>
            <a:r>
              <a:rPr lang="en-US" sz="1050" dirty="0">
                <a:latin typeface="+mj-lt"/>
                <a:ea typeface="Century Gothic" charset="0"/>
                <a:cs typeface="Century Gothic" charset="0"/>
              </a:rPr>
              <a:t> </a:t>
            </a:r>
            <a:r>
              <a:rPr lang="en-US" sz="1050" b="1" dirty="0">
                <a:latin typeface="+mj-lt"/>
                <a:ea typeface="Century Gothic" charset="0"/>
                <a:cs typeface="Century Gothic" charset="0"/>
              </a:rPr>
              <a:t>microscopy labs </a:t>
            </a:r>
            <a:r>
              <a:rPr lang="en-US" sz="1050" dirty="0">
                <a:latin typeface="+mj-lt"/>
                <a:ea typeface="Century Gothic" charset="0"/>
                <a:cs typeface="Century Gothic" charset="0"/>
              </a:rPr>
              <a:t>per 100,000</a:t>
            </a:r>
          </a:p>
          <a:p>
            <a:pPr algn="ctr">
              <a:lnSpc>
                <a:spcPct val="70000"/>
              </a:lnSpc>
            </a:pPr>
            <a:r>
              <a:rPr lang="en-US" sz="1050" dirty="0">
                <a:latin typeface="+mj-lt"/>
                <a:ea typeface="Century Gothic" charset="0"/>
                <a:cs typeface="Century Gothic" charset="0"/>
              </a:rPr>
              <a:t> </a:t>
            </a:r>
          </a:p>
          <a:p>
            <a:pPr algn="ctr">
              <a:lnSpc>
                <a:spcPct val="90000"/>
              </a:lnSpc>
            </a:pPr>
            <a:r>
              <a:rPr lang="en-US" sz="1050" b="1" dirty="0">
                <a:latin typeface="+mj-lt"/>
                <a:ea typeface="Century Gothic" charset="0"/>
                <a:cs typeface="Century Gothic" charset="0"/>
              </a:rPr>
              <a:t>1.3 DST</a:t>
            </a:r>
            <a:r>
              <a:rPr lang="en-US" sz="1050" dirty="0">
                <a:latin typeface="+mj-lt"/>
                <a:ea typeface="Century Gothic" charset="0"/>
                <a:cs typeface="Century Gothic" charset="0"/>
              </a:rPr>
              <a:t> per 5 million </a:t>
            </a:r>
          </a:p>
          <a:p>
            <a:pPr algn="ctr">
              <a:lnSpc>
                <a:spcPct val="70000"/>
              </a:lnSpc>
            </a:pPr>
            <a:endParaRPr lang="en-US" sz="1050" dirty="0">
              <a:latin typeface="+mj-lt"/>
              <a:ea typeface="Century Gothic" charset="0"/>
              <a:cs typeface="Century Gothic" charset="0"/>
            </a:endParaRPr>
          </a:p>
          <a:p>
            <a:pPr algn="ctr">
              <a:lnSpc>
                <a:spcPct val="90000"/>
              </a:lnSpc>
            </a:pPr>
            <a:r>
              <a:rPr lang="en-US" sz="1050" dirty="0">
                <a:latin typeface="+mj-lt"/>
                <a:ea typeface="Century Gothic" charset="0"/>
                <a:cs typeface="Century Gothic" charset="0"/>
              </a:rPr>
              <a:t>Limited accessibility to </a:t>
            </a:r>
            <a:r>
              <a:rPr lang="en-CA" sz="1050" dirty="0">
                <a:latin typeface="+mj-lt"/>
                <a:ea typeface="Century Gothic" charset="0"/>
                <a:cs typeface="Century Gothic" charset="0"/>
              </a:rPr>
              <a:t>TB services at community level</a:t>
            </a:r>
          </a:p>
        </p:txBody>
      </p:sp>
      <p:pic>
        <p:nvPicPr>
          <p:cNvPr id="89" name="Graphic 38" descr="Microscope">
            <a:extLst>
              <a:ext uri="{FF2B5EF4-FFF2-40B4-BE49-F238E27FC236}">
                <a16:creationId xmlns:a16="http://schemas.microsoft.com/office/drawing/2014/main" id="{FBA8F524-68EA-4AFB-B325-F9456E5CA53F}"/>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4926823" y="3801428"/>
            <a:ext cx="491653" cy="429709"/>
          </a:xfrm>
          <a:prstGeom prst="rect">
            <a:avLst/>
          </a:prstGeom>
        </p:spPr>
      </p:pic>
      <p:sp>
        <p:nvSpPr>
          <p:cNvPr id="88" name="Rectangle 87">
            <a:extLst>
              <a:ext uri="{FF2B5EF4-FFF2-40B4-BE49-F238E27FC236}">
                <a16:creationId xmlns:a16="http://schemas.microsoft.com/office/drawing/2014/main" id="{D30B0DF9-7E54-4FE2-B562-BEDCD5A45DA7}"/>
              </a:ext>
            </a:extLst>
          </p:cNvPr>
          <p:cNvSpPr/>
          <p:nvPr/>
        </p:nvSpPr>
        <p:spPr>
          <a:xfrm>
            <a:off x="5570730" y="3816844"/>
            <a:ext cx="1491463" cy="1312988"/>
          </a:xfrm>
          <a:prstGeom prst="rect">
            <a:avLst/>
          </a:prstGeom>
        </p:spPr>
        <p:txBody>
          <a:bodyPr wrap="square">
            <a:spAutoFit/>
          </a:bodyPr>
          <a:lstStyle/>
          <a:p>
            <a:pPr lvl="0" algn="ctr">
              <a:lnSpc>
                <a:spcPct val="90000"/>
              </a:lnSpc>
            </a:pPr>
            <a:r>
              <a:rPr lang="en-CA" sz="1100" b="1" dirty="0">
                <a:latin typeface="+mj-lt"/>
                <a:ea typeface="Century Gothic" charset="0"/>
                <a:cs typeface="Century Gothic" charset="0"/>
              </a:rPr>
              <a:t>3 health care providers</a:t>
            </a:r>
            <a:r>
              <a:rPr lang="en-CA" sz="1050" b="1" dirty="0">
                <a:latin typeface="+mj-lt"/>
                <a:ea typeface="Century Gothic" charset="0"/>
                <a:cs typeface="Century Gothic" charset="0"/>
              </a:rPr>
              <a:t> </a:t>
            </a:r>
            <a:r>
              <a:rPr lang="en-CA" sz="1100" dirty="0">
                <a:latin typeface="+mj-lt"/>
                <a:ea typeface="Century Gothic" charset="0"/>
                <a:cs typeface="Century Gothic" charset="0"/>
              </a:rPr>
              <a:t>seen before diagnosis</a:t>
            </a:r>
            <a:endParaRPr lang="en-CA" sz="1050" dirty="0">
              <a:latin typeface="+mj-lt"/>
              <a:ea typeface="Century Gothic" charset="0"/>
              <a:cs typeface="Century Gothic" charset="0"/>
            </a:endParaRPr>
          </a:p>
          <a:p>
            <a:pPr lvl="0" algn="ctr">
              <a:lnSpc>
                <a:spcPct val="70000"/>
              </a:lnSpc>
            </a:pPr>
            <a:endParaRPr lang="en-CA" sz="1100" dirty="0">
              <a:latin typeface="+mj-lt"/>
              <a:ea typeface="Century Gothic" charset="0"/>
              <a:cs typeface="Century Gothic" charset="0"/>
            </a:endParaRPr>
          </a:p>
          <a:p>
            <a:pPr lvl="0" algn="ctr">
              <a:lnSpc>
                <a:spcPct val="70000"/>
              </a:lnSpc>
            </a:pPr>
            <a:endParaRPr lang="en-CA" sz="1100" dirty="0">
              <a:latin typeface="+mj-lt"/>
              <a:ea typeface="Century Gothic" charset="0"/>
              <a:cs typeface="Century Gothic" charset="0"/>
            </a:endParaRPr>
          </a:p>
          <a:p>
            <a:pPr lvl="0" algn="ctr">
              <a:lnSpc>
                <a:spcPct val="70000"/>
              </a:lnSpc>
            </a:pPr>
            <a:endParaRPr lang="en-CA" sz="1100" dirty="0">
              <a:latin typeface="+mj-lt"/>
              <a:ea typeface="Century Gothic" charset="0"/>
              <a:cs typeface="Century Gothic" charset="0"/>
            </a:endParaRPr>
          </a:p>
          <a:p>
            <a:pPr lvl="0" algn="ctr">
              <a:lnSpc>
                <a:spcPct val="70000"/>
              </a:lnSpc>
            </a:pPr>
            <a:r>
              <a:rPr lang="en-CA" sz="1400" b="1" dirty="0">
                <a:latin typeface="+mj-lt"/>
                <a:ea typeface="Century Gothic" charset="0"/>
                <a:cs typeface="Century Gothic" charset="0"/>
              </a:rPr>
              <a:t>28% - 45% </a:t>
            </a:r>
          </a:p>
          <a:p>
            <a:pPr lvl="0" algn="ctr">
              <a:lnSpc>
                <a:spcPct val="80000"/>
              </a:lnSpc>
            </a:pPr>
            <a:r>
              <a:rPr lang="en-CA" sz="1100" dirty="0">
                <a:latin typeface="+mj-lt"/>
                <a:ea typeface="Century Gothic" charset="0"/>
                <a:cs typeface="Century Gothic" charset="0"/>
              </a:rPr>
              <a:t>of providers </a:t>
            </a:r>
            <a:r>
              <a:rPr lang="en-CA" sz="1100" b="1" dirty="0">
                <a:latin typeface="+mj-lt"/>
                <a:ea typeface="Century Gothic" charset="0"/>
                <a:cs typeface="Century Gothic" charset="0"/>
              </a:rPr>
              <a:t>correctly manage </a:t>
            </a:r>
            <a:r>
              <a:rPr lang="en-CA" sz="1100" dirty="0">
                <a:latin typeface="+mj-lt"/>
                <a:ea typeface="Century Gothic" charset="0"/>
                <a:cs typeface="Century Gothic" charset="0"/>
              </a:rPr>
              <a:t>tuberculosis cases</a:t>
            </a:r>
          </a:p>
        </p:txBody>
      </p:sp>
      <p:pic>
        <p:nvPicPr>
          <p:cNvPr id="91" name="Picture 4" descr="Image result for icon doctor">
            <a:extLst>
              <a:ext uri="{FF2B5EF4-FFF2-40B4-BE49-F238E27FC236}">
                <a16:creationId xmlns:a16="http://schemas.microsoft.com/office/drawing/2014/main" id="{F2326C9F-6658-4244-B140-37DE7FBEA4D1}"/>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162535" y="4155183"/>
            <a:ext cx="321604" cy="281084"/>
          </a:xfrm>
          <a:prstGeom prst="rect">
            <a:avLst/>
          </a:prstGeom>
          <a:noFill/>
          <a:extLst>
            <a:ext uri="{909E8E84-426E-40dd-AFC4-6F175D3DCCD1}">
              <a14:hiddenFill xmlns="" xmlns:a14="http://schemas.microsoft.com/office/drawing/2010/main">
                <a:solidFill>
                  <a:srgbClr val="FFFFFF"/>
                </a:solidFill>
              </a14:hiddenFill>
            </a:ext>
          </a:extLst>
        </p:spPr>
      </p:pic>
      <p:sp>
        <p:nvSpPr>
          <p:cNvPr id="92" name="Rectangle 91">
            <a:extLst>
              <a:ext uri="{FF2B5EF4-FFF2-40B4-BE49-F238E27FC236}">
                <a16:creationId xmlns:a16="http://schemas.microsoft.com/office/drawing/2014/main" id="{EABC1BAE-89CE-4F78-B55F-A1D2A891AB00}"/>
              </a:ext>
            </a:extLst>
          </p:cNvPr>
          <p:cNvSpPr/>
          <p:nvPr/>
        </p:nvSpPr>
        <p:spPr>
          <a:xfrm>
            <a:off x="7200738" y="3711152"/>
            <a:ext cx="1512990" cy="1030954"/>
          </a:xfrm>
          <a:prstGeom prst="rect">
            <a:avLst/>
          </a:prstGeom>
        </p:spPr>
        <p:txBody>
          <a:bodyPr wrap="square">
            <a:spAutoFit/>
          </a:bodyPr>
          <a:lstStyle/>
          <a:p>
            <a:pPr algn="ctr">
              <a:lnSpc>
                <a:spcPct val="90000"/>
              </a:lnSpc>
            </a:pPr>
            <a:r>
              <a:rPr lang="en-CA" sz="1400" b="1" dirty="0">
                <a:latin typeface="+mj-lt"/>
                <a:ea typeface="Century Gothic" charset="0"/>
                <a:cs typeface="Century Gothic" charset="0"/>
              </a:rPr>
              <a:t>10</a:t>
            </a:r>
            <a:r>
              <a:rPr lang="en-CA" sz="1000" b="1" dirty="0">
                <a:latin typeface="+mj-lt"/>
                <a:ea typeface="Century Gothic" charset="0"/>
                <a:cs typeface="Century Gothic" charset="0"/>
              </a:rPr>
              <a:t> </a:t>
            </a:r>
            <a:r>
              <a:rPr lang="en-CA" sz="1000" dirty="0">
                <a:latin typeface="+mj-lt"/>
                <a:ea typeface="Century Gothic" charset="0"/>
                <a:cs typeface="Century Gothic" charset="0"/>
              </a:rPr>
              <a:t>sputum smears for every Xpert test in HBCs.</a:t>
            </a:r>
          </a:p>
          <a:p>
            <a:pPr algn="ctr">
              <a:lnSpc>
                <a:spcPct val="60000"/>
              </a:lnSpc>
            </a:pPr>
            <a:endParaRPr lang="en-CA" sz="1000" dirty="0">
              <a:latin typeface="+mj-lt"/>
              <a:ea typeface="Century Gothic" charset="0"/>
              <a:cs typeface="Century Gothic" charset="0"/>
            </a:endParaRPr>
          </a:p>
          <a:p>
            <a:pPr algn="ctr"/>
            <a:r>
              <a:rPr lang="en-CA" sz="1400" b="1" dirty="0">
                <a:latin typeface="+mj-lt"/>
                <a:ea typeface="Century Gothic" charset="0"/>
                <a:cs typeface="Century Gothic" charset="0"/>
              </a:rPr>
              <a:t>20%</a:t>
            </a:r>
            <a:r>
              <a:rPr lang="en-CA" sz="1400" dirty="0">
                <a:latin typeface="+mj-lt"/>
                <a:ea typeface="Century Gothic" charset="0"/>
                <a:cs typeface="Century Gothic" charset="0"/>
              </a:rPr>
              <a:t> </a:t>
            </a:r>
            <a:r>
              <a:rPr lang="en-CA" sz="1000" dirty="0">
                <a:latin typeface="+mj-lt"/>
                <a:ea typeface="Century Gothic" charset="0"/>
                <a:cs typeface="Century Gothic" charset="0"/>
              </a:rPr>
              <a:t>are </a:t>
            </a:r>
            <a:endParaRPr lang="en-CA" sz="1000" b="1" dirty="0">
              <a:latin typeface="+mj-lt"/>
              <a:ea typeface="Century Gothic" charset="0"/>
              <a:cs typeface="Century Gothic" charset="0"/>
            </a:endParaRPr>
          </a:p>
          <a:p>
            <a:pPr algn="ctr"/>
            <a:r>
              <a:rPr lang="en-CA" sz="1000" dirty="0">
                <a:latin typeface="+mj-lt"/>
                <a:ea typeface="Century Gothic" charset="0"/>
                <a:cs typeface="Century Gothic" charset="0"/>
              </a:rPr>
              <a:t>receiving </a:t>
            </a:r>
            <a:r>
              <a:rPr lang="en-CA" sz="1000" b="1" dirty="0" err="1">
                <a:latin typeface="+mj-lt"/>
                <a:ea typeface="Century Gothic" charset="0"/>
                <a:cs typeface="Century Gothic" charset="0"/>
              </a:rPr>
              <a:t>bedaquiline</a:t>
            </a:r>
            <a:r>
              <a:rPr lang="en-CA" sz="1000" dirty="0">
                <a:latin typeface="+mj-lt"/>
                <a:ea typeface="Century Gothic" charset="0"/>
                <a:cs typeface="Century Gothic" charset="0"/>
              </a:rPr>
              <a:t> and </a:t>
            </a:r>
            <a:r>
              <a:rPr lang="en-CA" sz="1000" b="1" dirty="0" err="1">
                <a:latin typeface="+mj-lt"/>
                <a:ea typeface="Century Gothic" charset="0"/>
                <a:cs typeface="Century Gothic" charset="0"/>
              </a:rPr>
              <a:t>delamanid</a:t>
            </a:r>
            <a:endParaRPr lang="en-CA" sz="1000" b="1" dirty="0">
              <a:latin typeface="+mj-lt"/>
              <a:ea typeface="Century Gothic" charset="0"/>
              <a:cs typeface="Century Gothic" charset="0"/>
            </a:endParaRPr>
          </a:p>
        </p:txBody>
      </p:sp>
      <p:pic>
        <p:nvPicPr>
          <p:cNvPr id="94" name="Picture 93">
            <a:extLst>
              <a:ext uri="{FF2B5EF4-FFF2-40B4-BE49-F238E27FC236}">
                <a16:creationId xmlns:a16="http://schemas.microsoft.com/office/drawing/2014/main" id="{C23B8660-EDEC-4D1C-994F-FF0EF8A25491}"/>
              </a:ext>
            </a:extLst>
          </p:cNvPr>
          <p:cNvPicPr>
            <a:picLocks noChangeAspect="1"/>
          </p:cNvPicPr>
          <p:nvPr/>
        </p:nvPicPr>
        <p:blipFill>
          <a:blip r:embed="rId24"/>
          <a:stretch>
            <a:fillRect/>
          </a:stretch>
        </p:blipFill>
        <p:spPr>
          <a:xfrm>
            <a:off x="7789710" y="4971487"/>
            <a:ext cx="334926" cy="292727"/>
          </a:xfrm>
          <a:prstGeom prst="rect">
            <a:avLst/>
          </a:prstGeom>
        </p:spPr>
      </p:pic>
      <p:sp>
        <p:nvSpPr>
          <p:cNvPr id="48" name="Arrow: Down 47">
            <a:extLst>
              <a:ext uri="{FF2B5EF4-FFF2-40B4-BE49-F238E27FC236}">
                <a16:creationId xmlns:a16="http://schemas.microsoft.com/office/drawing/2014/main" id="{E086996B-B269-4E05-B5F0-C2753ABA3590}"/>
              </a:ext>
            </a:extLst>
          </p:cNvPr>
          <p:cNvSpPr/>
          <p:nvPr/>
        </p:nvSpPr>
        <p:spPr>
          <a:xfrm rot="10800000">
            <a:off x="5568508" y="1638856"/>
            <a:ext cx="141946" cy="173402"/>
          </a:xfrm>
          <a:prstGeom prst="downArrow">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accent1">
                  <a:lumMod val="75000"/>
                </a:schemeClr>
              </a:solidFill>
              <a:latin typeface="+mj-lt"/>
              <a:ea typeface="Century Gothic" charset="0"/>
              <a:cs typeface="Century Gothic" charset="0"/>
            </a:endParaRPr>
          </a:p>
        </p:txBody>
      </p:sp>
      <p:sp>
        <p:nvSpPr>
          <p:cNvPr id="49" name="TextBox 48">
            <a:extLst>
              <a:ext uri="{FF2B5EF4-FFF2-40B4-BE49-F238E27FC236}">
                <a16:creationId xmlns:a16="http://schemas.microsoft.com/office/drawing/2014/main" id="{40C8D26E-EA12-43F1-A8BF-83435C119682}"/>
              </a:ext>
            </a:extLst>
          </p:cNvPr>
          <p:cNvSpPr txBox="1"/>
          <p:nvPr/>
        </p:nvSpPr>
        <p:spPr>
          <a:xfrm>
            <a:off x="5705937" y="2057189"/>
            <a:ext cx="1589857" cy="415498"/>
          </a:xfrm>
          <a:prstGeom prst="rect">
            <a:avLst/>
          </a:prstGeom>
          <a:noFill/>
        </p:spPr>
        <p:txBody>
          <a:bodyPr wrap="square" rtlCol="0">
            <a:spAutoFit/>
          </a:bodyPr>
          <a:lstStyle/>
          <a:p>
            <a:r>
              <a:rPr lang="en-CA" sz="1400" dirty="0">
                <a:latin typeface="+mj-lt"/>
                <a:ea typeface="Century Gothic" charset="0"/>
                <a:cs typeface="Century Gothic" charset="0"/>
              </a:rPr>
              <a:t>Satisfaction </a:t>
            </a:r>
            <a:r>
              <a:rPr lang="en-CA" sz="700" dirty="0">
                <a:latin typeface="+mj-lt"/>
                <a:ea typeface="Century Gothic" charset="0"/>
                <a:cs typeface="Century Gothic" charset="0"/>
              </a:rPr>
              <a:t>(Additional research needed)</a:t>
            </a:r>
            <a:endParaRPr lang="en-CA" sz="1400" dirty="0">
              <a:latin typeface="+mj-lt"/>
              <a:ea typeface="Century Gothic" charset="0"/>
              <a:cs typeface="Century Gothic" charset="0"/>
            </a:endParaRPr>
          </a:p>
        </p:txBody>
      </p:sp>
      <p:pic>
        <p:nvPicPr>
          <p:cNvPr id="1026" name="Picture 2" descr="Image result for question mark icon">
            <a:extLst>
              <a:ext uri="{FF2B5EF4-FFF2-40B4-BE49-F238E27FC236}">
                <a16:creationId xmlns:a16="http://schemas.microsoft.com/office/drawing/2014/main" id="{70E4EE0C-4F8E-4A18-A738-EE2974EBAF5E}"/>
              </a:ext>
            </a:extLst>
          </p:cNvPr>
          <p:cNvPicPr>
            <a:picLocks noChangeAspect="1" noChangeArrowheads="1"/>
          </p:cNvPicPr>
          <p:nvPr/>
        </p:nvPicPr>
        <p:blipFill>
          <a:blip r:embed="rId25">
            <a:extLst>
              <a:ext uri="{BEBA8EAE-BF5A-486C-A8C5-ECC9F3942E4B}">
                <a14:imgProps xmlns:a14="http://schemas.microsoft.com/office/drawing/2010/main">
                  <a14:imgLayer r:embed="rId26">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523218" y="2121203"/>
            <a:ext cx="247175" cy="216032"/>
          </a:xfrm>
          <a:prstGeom prst="rect">
            <a:avLst/>
          </a:prstGeom>
          <a:noFill/>
          <a:extLst>
            <a:ext uri="{909E8E84-426E-40dd-AFC4-6F175D3DCCD1}">
              <a14:hiddenFill xmlns="" xmlns:a14="http://schemas.microsoft.com/office/drawing/2010/main">
                <a:solidFill>
                  <a:srgbClr val="FFFFFF"/>
                </a:solidFill>
              </a14:hiddenFill>
            </a:ext>
          </a:extLst>
        </p:spPr>
      </p:pic>
      <p:sp>
        <p:nvSpPr>
          <p:cNvPr id="93" name="Arrow: Down 47">
            <a:extLst>
              <a:ext uri="{FF2B5EF4-FFF2-40B4-BE49-F238E27FC236}">
                <a16:creationId xmlns:a16="http://schemas.microsoft.com/office/drawing/2014/main" id="{E086996B-B269-4E05-B5F0-C2753ABA3590}"/>
              </a:ext>
            </a:extLst>
          </p:cNvPr>
          <p:cNvSpPr/>
          <p:nvPr/>
        </p:nvSpPr>
        <p:spPr>
          <a:xfrm rot="10800000">
            <a:off x="5571239" y="1899816"/>
            <a:ext cx="141946" cy="173402"/>
          </a:xfrm>
          <a:prstGeom prst="downArrow">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accent1">
                  <a:lumMod val="75000"/>
                </a:schemeClr>
              </a:solidFill>
              <a:latin typeface="+mj-lt"/>
              <a:ea typeface="Century Gothic" charset="0"/>
              <a:cs typeface="Century Gothic" charset="0"/>
            </a:endParaRPr>
          </a:p>
        </p:txBody>
      </p:sp>
      <p:pic>
        <p:nvPicPr>
          <p:cNvPr id="106" name="Picture 105">
            <a:extLst>
              <a:ext uri="{FF2B5EF4-FFF2-40B4-BE49-F238E27FC236}">
                <a16:creationId xmlns:a16="http://schemas.microsoft.com/office/drawing/2014/main" id="{21CCCE9B-A7DD-6346-8300-4DC4D936589D}"/>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7110902" y="5993854"/>
            <a:ext cx="2064124" cy="765343"/>
          </a:xfrm>
          <a:prstGeom prst="rect">
            <a:avLst/>
          </a:prstGeom>
        </p:spPr>
      </p:pic>
      <p:pic>
        <p:nvPicPr>
          <p:cNvPr id="107" name="Picture 106">
            <a:extLst>
              <a:ext uri="{FF2B5EF4-FFF2-40B4-BE49-F238E27FC236}">
                <a16:creationId xmlns:a16="http://schemas.microsoft.com/office/drawing/2014/main" id="{1FA71AE3-BD7C-974D-98CE-E9CE83ECD208}"/>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7604231" y="-133775"/>
            <a:ext cx="1476517" cy="1111445"/>
          </a:xfrm>
          <a:prstGeom prst="rect">
            <a:avLst/>
          </a:prstGeom>
        </p:spPr>
      </p:pic>
      <p:sp>
        <p:nvSpPr>
          <p:cNvPr id="109" name="TextBox 108">
            <a:extLst>
              <a:ext uri="{FF2B5EF4-FFF2-40B4-BE49-F238E27FC236}">
                <a16:creationId xmlns:a16="http://schemas.microsoft.com/office/drawing/2014/main" id="{2C451807-CB47-104E-A94D-804D4FE2E25E}"/>
              </a:ext>
            </a:extLst>
          </p:cNvPr>
          <p:cNvSpPr txBox="1"/>
          <p:nvPr/>
        </p:nvSpPr>
        <p:spPr>
          <a:xfrm>
            <a:off x="22419" y="6294867"/>
            <a:ext cx="9144000" cy="646331"/>
          </a:xfrm>
          <a:prstGeom prst="rect">
            <a:avLst/>
          </a:prstGeom>
          <a:noFill/>
        </p:spPr>
        <p:txBody>
          <a:bodyPr wrap="square" rtlCol="0">
            <a:spAutoFit/>
          </a:bodyPr>
          <a:lstStyle/>
          <a:p>
            <a:r>
              <a:rPr lang="en-US" sz="900" dirty="0">
                <a:latin typeface="+mj-lt"/>
              </a:rPr>
              <a:t>Sources: Populations: Chin, D et al, (2017). Governance: Out of Step, Stop TB Partnership (2017), Stop TB Partnership (2014). Platforms: WHO (2014); </a:t>
            </a:r>
            <a:r>
              <a:rPr lang="en-US" sz="900" dirty="0" err="1">
                <a:latin typeface="+mj-lt"/>
              </a:rPr>
              <a:t>Huddart</a:t>
            </a:r>
            <a:r>
              <a:rPr lang="en-US" sz="900" dirty="0">
                <a:latin typeface="+mj-lt"/>
              </a:rPr>
              <a:t>, S et al (2016). Providers: </a:t>
            </a:r>
            <a:r>
              <a:rPr lang="en-CA" sz="900" dirty="0" err="1">
                <a:latin typeface="+mj-lt"/>
              </a:rPr>
              <a:t>Sreeramareddy</a:t>
            </a:r>
            <a:r>
              <a:rPr lang="en-CA" sz="900" dirty="0">
                <a:latin typeface="+mj-lt"/>
              </a:rPr>
              <a:t>, C. T., (2014); Das, J (2015); Daniels, B (2017); Sylvia, S (2017). Tools: </a:t>
            </a:r>
            <a:r>
              <a:rPr lang="en-CA" sz="900" dirty="0" err="1">
                <a:latin typeface="+mj-lt"/>
              </a:rPr>
              <a:t>Cazabon</a:t>
            </a:r>
            <a:r>
              <a:rPr lang="en-CA" sz="900" dirty="0">
                <a:latin typeface="+mj-lt"/>
              </a:rPr>
              <a:t>, D (2017); </a:t>
            </a:r>
            <a:r>
              <a:rPr lang="en-CA" sz="900" dirty="0" err="1">
                <a:latin typeface="+mj-lt"/>
              </a:rPr>
              <a:t>Pai</a:t>
            </a:r>
            <a:r>
              <a:rPr lang="en-CA" sz="900" dirty="0">
                <a:latin typeface="+mj-lt"/>
              </a:rPr>
              <a:t>, M (2017). Processes of Care: </a:t>
            </a:r>
            <a:r>
              <a:rPr lang="en-CA" sz="900" dirty="0" err="1">
                <a:latin typeface="+mj-lt"/>
              </a:rPr>
              <a:t>Sreeramareddy</a:t>
            </a:r>
            <a:r>
              <a:rPr lang="en-CA" sz="900" dirty="0">
                <a:latin typeface="+mj-lt"/>
              </a:rPr>
              <a:t>, C. T (2009); </a:t>
            </a:r>
            <a:r>
              <a:rPr lang="en-CA" sz="900" dirty="0" err="1">
                <a:latin typeface="+mj-lt"/>
              </a:rPr>
              <a:t>Subbaraman</a:t>
            </a:r>
            <a:r>
              <a:rPr lang="en-CA" sz="900" dirty="0">
                <a:latin typeface="+mj-lt"/>
              </a:rPr>
              <a:t>, R., (2016); </a:t>
            </a:r>
            <a:r>
              <a:rPr lang="en-US" sz="900" dirty="0">
                <a:latin typeface="+mj-lt"/>
              </a:rPr>
              <a:t>Naidoo, P (2017); </a:t>
            </a:r>
            <a:r>
              <a:rPr lang="en-CA" sz="900" dirty="0" err="1">
                <a:latin typeface="+mj-lt"/>
              </a:rPr>
              <a:t>Alsdurf</a:t>
            </a:r>
            <a:r>
              <a:rPr lang="en-CA" sz="900" dirty="0">
                <a:latin typeface="+mj-lt"/>
              </a:rPr>
              <a:t>, H (2016); MacPherson, P., (2014). Quality Impact: </a:t>
            </a:r>
            <a:r>
              <a:rPr lang="en-US" sz="900" dirty="0" err="1">
                <a:latin typeface="+mj-lt"/>
              </a:rPr>
              <a:t>Tanimura</a:t>
            </a:r>
            <a:r>
              <a:rPr lang="en-US" sz="900" dirty="0">
                <a:latin typeface="+mj-lt"/>
              </a:rPr>
              <a:t>, T (2014); </a:t>
            </a:r>
            <a:r>
              <a:rPr lang="en-CA" sz="900" dirty="0" err="1">
                <a:latin typeface="+mj-lt"/>
              </a:rPr>
              <a:t>Onyeonoro</a:t>
            </a:r>
            <a:r>
              <a:rPr lang="en-CA" sz="900" dirty="0">
                <a:latin typeface="+mj-lt"/>
              </a:rPr>
              <a:t>, U. U., (2015); Naidoo, P (2015). Health Outcomes: WHO (2018)</a:t>
            </a:r>
            <a:endParaRPr lang="en-US" sz="900" dirty="0">
              <a:latin typeface="+mj-lt"/>
            </a:endParaRPr>
          </a:p>
          <a:p>
            <a:endParaRPr lang="en-US" sz="900" dirty="0">
              <a:latin typeface="+mj-lt"/>
            </a:endParaRPr>
          </a:p>
        </p:txBody>
      </p:sp>
      <p:sp>
        <p:nvSpPr>
          <p:cNvPr id="110" name="TextBox 109">
            <a:extLst>
              <a:ext uri="{FF2B5EF4-FFF2-40B4-BE49-F238E27FC236}">
                <a16:creationId xmlns:a16="http://schemas.microsoft.com/office/drawing/2014/main" id="{17E24267-4373-7946-99B0-528A383845C9}"/>
              </a:ext>
            </a:extLst>
          </p:cNvPr>
          <p:cNvSpPr txBox="1"/>
          <p:nvPr/>
        </p:nvSpPr>
        <p:spPr>
          <a:xfrm>
            <a:off x="0" y="-8545"/>
            <a:ext cx="8267658" cy="553998"/>
          </a:xfrm>
          <a:prstGeom prst="rect">
            <a:avLst/>
          </a:prstGeom>
          <a:noFill/>
        </p:spPr>
        <p:txBody>
          <a:bodyPr wrap="square" rtlCol="0">
            <a:spAutoFit/>
          </a:bodyPr>
          <a:lstStyle/>
          <a:p>
            <a:r>
              <a:rPr lang="en-US" sz="3000" dirty="0">
                <a:latin typeface="+mj-lt"/>
                <a:ea typeface="Helvetica Neue" panose="02000503000000020004" pitchFamily="2" charset="0"/>
                <a:cs typeface="Helvetica Neue" panose="02000503000000020004" pitchFamily="2" charset="0"/>
              </a:rPr>
              <a:t>QUALITY OF TUBERCULOSIS CARE</a:t>
            </a:r>
          </a:p>
        </p:txBody>
      </p:sp>
      <p:sp>
        <p:nvSpPr>
          <p:cNvPr id="2" name="TextBox 1">
            <a:extLst>
              <a:ext uri="{FF2B5EF4-FFF2-40B4-BE49-F238E27FC236}">
                <a16:creationId xmlns:a16="http://schemas.microsoft.com/office/drawing/2014/main" id="{DB43475E-01F0-534D-9011-740A6D12F109}"/>
              </a:ext>
            </a:extLst>
          </p:cNvPr>
          <p:cNvSpPr txBox="1"/>
          <p:nvPr/>
        </p:nvSpPr>
        <p:spPr>
          <a:xfrm>
            <a:off x="525611" y="5993854"/>
            <a:ext cx="7078620" cy="261610"/>
          </a:xfrm>
          <a:prstGeom prst="rect">
            <a:avLst/>
          </a:prstGeom>
          <a:noFill/>
        </p:spPr>
        <p:txBody>
          <a:bodyPr wrap="square" rtlCol="0">
            <a:spAutoFit/>
          </a:bodyPr>
          <a:lstStyle/>
          <a:p>
            <a:r>
              <a:rPr lang="en-US" sz="1050" dirty="0">
                <a:latin typeface="+mj-lt"/>
              </a:rPr>
              <a:t>Adapted from Figure 1; Reid, MJA et al (2019). Building a tuberculosis-free world:  The </a:t>
            </a:r>
            <a:r>
              <a:rPr lang="en-US" sz="1050" i="1" dirty="0">
                <a:latin typeface="+mj-lt"/>
              </a:rPr>
              <a:t>Lancet</a:t>
            </a:r>
            <a:r>
              <a:rPr lang="en-US" sz="1050" dirty="0">
                <a:latin typeface="+mj-lt"/>
              </a:rPr>
              <a:t> Commission on tuberculosis</a:t>
            </a:r>
          </a:p>
        </p:txBody>
      </p:sp>
    </p:spTree>
    <p:extLst>
      <p:ext uri="{BB962C8B-B14F-4D97-AF65-F5344CB8AC3E}">
        <p14:creationId xmlns:p14="http://schemas.microsoft.com/office/powerpoint/2010/main" val="3067443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96150-5DF1-F44E-81EE-A1A43D671322}"/>
              </a:ext>
            </a:extLst>
          </p:cNvPr>
          <p:cNvSpPr>
            <a:spLocks noGrp="1"/>
          </p:cNvSpPr>
          <p:nvPr>
            <p:ph type="title"/>
          </p:nvPr>
        </p:nvSpPr>
        <p:spPr>
          <a:xfrm>
            <a:off x="0" y="0"/>
            <a:ext cx="7886700" cy="1325563"/>
          </a:xfrm>
        </p:spPr>
        <p:txBody>
          <a:bodyPr>
            <a:normAutofit/>
          </a:bodyPr>
          <a:lstStyle/>
          <a:p>
            <a:r>
              <a:rPr lang="en-US" sz="3000" dirty="0"/>
              <a:t>CURABLE &amp; PREVENTABLE:</a:t>
            </a:r>
            <a:br>
              <a:rPr lang="en-US" sz="3000" dirty="0"/>
            </a:br>
            <a:r>
              <a:rPr lang="en-US" sz="3000" dirty="0"/>
              <a:t>TB remains major public health emergency</a:t>
            </a:r>
          </a:p>
        </p:txBody>
      </p:sp>
      <p:graphicFrame>
        <p:nvGraphicFramePr>
          <p:cNvPr id="4" name="Content Placeholder 3">
            <a:extLst>
              <a:ext uri="{FF2B5EF4-FFF2-40B4-BE49-F238E27FC236}">
                <a16:creationId xmlns:a16="http://schemas.microsoft.com/office/drawing/2014/main" id="{93BFE40D-9B89-104A-BC6E-7AFE6EB7491D}"/>
              </a:ext>
            </a:extLst>
          </p:cNvPr>
          <p:cNvGraphicFramePr>
            <a:graphicFrameLocks noGrp="1"/>
          </p:cNvGraphicFramePr>
          <p:nvPr>
            <p:ph idx="1"/>
            <p:extLst>
              <p:ext uri="{D42A27DB-BD31-4B8C-83A1-F6EECF244321}">
                <p14:modId xmlns:p14="http://schemas.microsoft.com/office/powerpoint/2010/main" val="1129236338"/>
              </p:ext>
            </p:extLst>
          </p:nvPr>
        </p:nvGraphicFramePr>
        <p:xfrm>
          <a:off x="481593" y="2933100"/>
          <a:ext cx="8180813" cy="2743200"/>
        </p:xfrm>
        <a:graphic>
          <a:graphicData uri="http://schemas.openxmlformats.org/drawingml/2006/table">
            <a:tbl>
              <a:tblPr firstRow="1" firstCol="1" bandRow="1">
                <a:tableStyleId>{2D5ABB26-0587-4C30-8999-92F81FD0307C}</a:tableStyleId>
              </a:tblPr>
              <a:tblGrid>
                <a:gridCol w="3320012">
                  <a:extLst>
                    <a:ext uri="{9D8B030D-6E8A-4147-A177-3AD203B41FA5}">
                      <a16:colId xmlns:a16="http://schemas.microsoft.com/office/drawing/2014/main" val="2760602329"/>
                    </a:ext>
                  </a:extLst>
                </a:gridCol>
                <a:gridCol w="2333063">
                  <a:extLst>
                    <a:ext uri="{9D8B030D-6E8A-4147-A177-3AD203B41FA5}">
                      <a16:colId xmlns:a16="http://schemas.microsoft.com/office/drawing/2014/main" val="3880810351"/>
                    </a:ext>
                  </a:extLst>
                </a:gridCol>
                <a:gridCol w="2527738">
                  <a:extLst>
                    <a:ext uri="{9D8B030D-6E8A-4147-A177-3AD203B41FA5}">
                      <a16:colId xmlns:a16="http://schemas.microsoft.com/office/drawing/2014/main" val="187354016"/>
                    </a:ext>
                  </a:extLst>
                </a:gridCol>
              </a:tblGrid>
              <a:tr h="535214">
                <a:tc>
                  <a:txBody>
                    <a:bodyPr/>
                    <a:lstStyle/>
                    <a:p>
                      <a:pPr marL="0" marR="0">
                        <a:spcBef>
                          <a:spcPts val="0"/>
                        </a:spcBef>
                        <a:spcAft>
                          <a:spcPts val="0"/>
                        </a:spcAft>
                      </a:pPr>
                      <a:r>
                        <a:rPr lang="en-US" sz="2000" dirty="0">
                          <a:effectLst/>
                          <a:latin typeface="+mj-lt"/>
                        </a:rPr>
                        <a:t> </a:t>
                      </a:r>
                      <a:endParaRPr lang="en-US" sz="4000" dirty="0">
                        <a:effectLst/>
                        <a:latin typeface="+mj-lt"/>
                        <a:ea typeface="Calibri" panose="020F0502020204030204" pitchFamily="34" charset="0"/>
                        <a:cs typeface="Times New Roman" panose="02020603050405020304" pitchFamily="18" charset="0"/>
                      </a:endParaRPr>
                    </a:p>
                    <a:p>
                      <a:pPr marL="0" marR="0">
                        <a:spcBef>
                          <a:spcPts val="0"/>
                        </a:spcBef>
                        <a:spcAft>
                          <a:spcPts val="0"/>
                        </a:spcAft>
                      </a:pPr>
                      <a:r>
                        <a:rPr lang="en-US" sz="2000" dirty="0">
                          <a:effectLst/>
                          <a:latin typeface="+mj-lt"/>
                        </a:rPr>
                        <a:t> </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solidFill>
                  </a:tcPr>
                </a:tc>
                <a:tc>
                  <a:txBody>
                    <a:bodyPr/>
                    <a:lstStyle/>
                    <a:p>
                      <a:pPr marL="0" marR="0" algn="ctr">
                        <a:spcBef>
                          <a:spcPts val="0"/>
                        </a:spcBef>
                        <a:spcAft>
                          <a:spcPts val="0"/>
                        </a:spcAft>
                      </a:pPr>
                      <a:r>
                        <a:rPr lang="en-US" sz="2000" dirty="0">
                          <a:solidFill>
                            <a:schemeClr val="bg1"/>
                          </a:solidFill>
                          <a:effectLst/>
                          <a:latin typeface="+mj-lt"/>
                        </a:rPr>
                        <a:t>Total deaths (thousands)</a:t>
                      </a:r>
                      <a:endParaRPr lang="en-US" sz="40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solidFill>
                  </a:tcPr>
                </a:tc>
                <a:tc>
                  <a:txBody>
                    <a:bodyPr/>
                    <a:lstStyle/>
                    <a:p>
                      <a:pPr marL="0" marR="0" algn="ctr">
                        <a:spcBef>
                          <a:spcPts val="0"/>
                        </a:spcBef>
                        <a:spcAft>
                          <a:spcPts val="0"/>
                        </a:spcAft>
                      </a:pPr>
                      <a:r>
                        <a:rPr lang="en-US" sz="2000" dirty="0">
                          <a:solidFill>
                            <a:schemeClr val="bg1"/>
                          </a:solidFill>
                          <a:effectLst/>
                          <a:latin typeface="+mj-lt"/>
                        </a:rPr>
                        <a:t>Rate of decline, total deaths, 2000 - 2016</a:t>
                      </a:r>
                      <a:r>
                        <a:rPr lang="en-US" sz="2000" baseline="30000" dirty="0">
                          <a:solidFill>
                            <a:schemeClr val="bg1"/>
                          </a:solidFill>
                          <a:effectLst/>
                          <a:latin typeface="+mj-lt"/>
                        </a:rPr>
                        <a:t>a</a:t>
                      </a:r>
                      <a:endParaRPr lang="en-US" sz="40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solidFill>
                  </a:tcPr>
                </a:tc>
                <a:extLst>
                  <a:ext uri="{0D108BD9-81ED-4DB2-BD59-A6C34878D82A}">
                    <a16:rowId xmlns:a16="http://schemas.microsoft.com/office/drawing/2014/main" val="1130619590"/>
                  </a:ext>
                </a:extLst>
              </a:tr>
              <a:tr h="251865">
                <a:tc>
                  <a:txBody>
                    <a:bodyPr/>
                    <a:lstStyle/>
                    <a:p>
                      <a:pPr marL="0" marR="0">
                        <a:spcBef>
                          <a:spcPts val="0"/>
                        </a:spcBef>
                        <a:spcAft>
                          <a:spcPts val="0"/>
                        </a:spcAft>
                      </a:pPr>
                      <a:r>
                        <a:rPr lang="en-US" sz="2000">
                          <a:effectLst/>
                          <a:latin typeface="+mj-lt"/>
                        </a:rPr>
                        <a:t>Tuberculosis </a:t>
                      </a:r>
                      <a:r>
                        <a:rPr lang="en-US" sz="2000" baseline="30000">
                          <a:effectLst/>
                          <a:latin typeface="+mj-lt"/>
                        </a:rPr>
                        <a:t>b</a:t>
                      </a:r>
                      <a:endParaRPr lang="en-US" sz="400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tc>
                  <a:txBody>
                    <a:bodyPr/>
                    <a:lstStyle/>
                    <a:p>
                      <a:pPr marL="0" marR="0" algn="ctr">
                        <a:spcBef>
                          <a:spcPts val="0"/>
                        </a:spcBef>
                        <a:spcAft>
                          <a:spcPts val="0"/>
                        </a:spcAft>
                      </a:pPr>
                      <a:r>
                        <a:rPr lang="en-US" sz="2000">
                          <a:effectLst/>
                          <a:latin typeface="+mj-lt"/>
                        </a:rPr>
                        <a:t>1290</a:t>
                      </a:r>
                      <a:endParaRPr lang="en-US" sz="400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tc>
                  <a:txBody>
                    <a:bodyPr/>
                    <a:lstStyle/>
                    <a:p>
                      <a:pPr marL="0" marR="0" algn="ctr">
                        <a:spcBef>
                          <a:spcPts val="0"/>
                        </a:spcBef>
                        <a:spcAft>
                          <a:spcPts val="0"/>
                        </a:spcAft>
                      </a:pPr>
                      <a:r>
                        <a:rPr lang="en-US" sz="2000" dirty="0">
                          <a:effectLst/>
                          <a:latin typeface="+mj-lt"/>
                        </a:rPr>
                        <a:t>1.4%</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extLst>
                  <a:ext uri="{0D108BD9-81ED-4DB2-BD59-A6C34878D82A}">
                    <a16:rowId xmlns:a16="http://schemas.microsoft.com/office/drawing/2014/main" val="2879539389"/>
                  </a:ext>
                </a:extLst>
              </a:tr>
              <a:tr h="251865">
                <a:tc>
                  <a:txBody>
                    <a:bodyPr/>
                    <a:lstStyle/>
                    <a:p>
                      <a:pPr marL="0" marR="0">
                        <a:spcBef>
                          <a:spcPts val="0"/>
                        </a:spcBef>
                        <a:spcAft>
                          <a:spcPts val="0"/>
                        </a:spcAft>
                      </a:pPr>
                      <a:r>
                        <a:rPr lang="en-US" sz="2000" dirty="0">
                          <a:effectLst/>
                          <a:latin typeface="+mj-lt"/>
                        </a:rPr>
                        <a:t>HIV/AIDS </a:t>
                      </a:r>
                      <a:r>
                        <a:rPr lang="en-US" sz="2000" baseline="30000" dirty="0">
                          <a:effectLst/>
                          <a:latin typeface="+mj-lt"/>
                        </a:rPr>
                        <a:t>b</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tc>
                  <a:txBody>
                    <a:bodyPr/>
                    <a:lstStyle/>
                    <a:p>
                      <a:pPr marL="0" marR="0" algn="ctr">
                        <a:spcBef>
                          <a:spcPts val="0"/>
                        </a:spcBef>
                        <a:spcAft>
                          <a:spcPts val="0"/>
                        </a:spcAft>
                      </a:pPr>
                      <a:r>
                        <a:rPr lang="en-US" sz="2000" dirty="0">
                          <a:effectLst/>
                          <a:latin typeface="+mj-lt"/>
                        </a:rPr>
                        <a:t>1010</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tc>
                  <a:txBody>
                    <a:bodyPr/>
                    <a:lstStyle/>
                    <a:p>
                      <a:pPr marL="0" marR="0" algn="ctr">
                        <a:spcBef>
                          <a:spcPts val="0"/>
                        </a:spcBef>
                        <a:spcAft>
                          <a:spcPts val="0"/>
                        </a:spcAft>
                      </a:pPr>
                      <a:r>
                        <a:rPr lang="en-US" sz="2000" dirty="0">
                          <a:effectLst/>
                          <a:latin typeface="+mj-lt"/>
                        </a:rPr>
                        <a:t>1.9%</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extLst>
                  <a:ext uri="{0D108BD9-81ED-4DB2-BD59-A6C34878D82A}">
                    <a16:rowId xmlns:a16="http://schemas.microsoft.com/office/drawing/2014/main" val="2315934331"/>
                  </a:ext>
                </a:extLst>
              </a:tr>
              <a:tr h="251865">
                <a:tc>
                  <a:txBody>
                    <a:bodyPr/>
                    <a:lstStyle/>
                    <a:p>
                      <a:pPr marL="0" marR="0">
                        <a:spcBef>
                          <a:spcPts val="0"/>
                        </a:spcBef>
                        <a:spcAft>
                          <a:spcPts val="0"/>
                        </a:spcAft>
                      </a:pPr>
                      <a:r>
                        <a:rPr lang="en-US" sz="2000">
                          <a:effectLst/>
                          <a:latin typeface="+mj-lt"/>
                        </a:rPr>
                        <a:t>Diarrheal diseases </a:t>
                      </a:r>
                      <a:r>
                        <a:rPr lang="en-US" sz="2000" baseline="30000">
                          <a:effectLst/>
                          <a:latin typeface="+mj-lt"/>
                        </a:rPr>
                        <a:t>c</a:t>
                      </a:r>
                      <a:endParaRPr lang="en-US" sz="400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tc>
                  <a:txBody>
                    <a:bodyPr/>
                    <a:lstStyle/>
                    <a:p>
                      <a:pPr marL="0" marR="0" algn="ctr">
                        <a:spcBef>
                          <a:spcPts val="0"/>
                        </a:spcBef>
                        <a:spcAft>
                          <a:spcPts val="0"/>
                        </a:spcAft>
                      </a:pPr>
                      <a:r>
                        <a:rPr lang="en-US" sz="2000">
                          <a:effectLst/>
                          <a:latin typeface="+mj-lt"/>
                        </a:rPr>
                        <a:t>1380</a:t>
                      </a:r>
                      <a:endParaRPr lang="en-US" sz="400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tc>
                  <a:txBody>
                    <a:bodyPr/>
                    <a:lstStyle/>
                    <a:p>
                      <a:pPr marL="0" marR="0" algn="ctr">
                        <a:spcBef>
                          <a:spcPts val="0"/>
                        </a:spcBef>
                        <a:spcAft>
                          <a:spcPts val="0"/>
                        </a:spcAft>
                      </a:pPr>
                      <a:r>
                        <a:rPr lang="en-US" sz="2000" dirty="0">
                          <a:effectLst/>
                          <a:latin typeface="+mj-lt"/>
                        </a:rPr>
                        <a:t>2.4%</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extLst>
                  <a:ext uri="{0D108BD9-81ED-4DB2-BD59-A6C34878D82A}">
                    <a16:rowId xmlns:a16="http://schemas.microsoft.com/office/drawing/2014/main" val="1748020122"/>
                  </a:ext>
                </a:extLst>
              </a:tr>
              <a:tr h="251865">
                <a:tc>
                  <a:txBody>
                    <a:bodyPr/>
                    <a:lstStyle/>
                    <a:p>
                      <a:pPr marL="0" marR="0">
                        <a:spcBef>
                          <a:spcPts val="0"/>
                        </a:spcBef>
                        <a:spcAft>
                          <a:spcPts val="0"/>
                        </a:spcAft>
                      </a:pPr>
                      <a:r>
                        <a:rPr lang="en-US" sz="2000" dirty="0">
                          <a:effectLst/>
                          <a:latin typeface="+mj-lt"/>
                        </a:rPr>
                        <a:t>Vaccine preventable diseases</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tc>
                  <a:txBody>
                    <a:bodyPr/>
                    <a:lstStyle/>
                    <a:p>
                      <a:pPr marL="0" marR="0" algn="ctr">
                        <a:spcBef>
                          <a:spcPts val="0"/>
                        </a:spcBef>
                        <a:spcAft>
                          <a:spcPts val="0"/>
                        </a:spcAft>
                      </a:pPr>
                      <a:r>
                        <a:rPr lang="en-US" sz="2000" dirty="0">
                          <a:effectLst/>
                          <a:latin typeface="+mj-lt"/>
                        </a:rPr>
                        <a:t>274</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tc>
                  <a:txBody>
                    <a:bodyPr/>
                    <a:lstStyle/>
                    <a:p>
                      <a:pPr marL="0" marR="0" algn="ctr">
                        <a:spcBef>
                          <a:spcPts val="0"/>
                        </a:spcBef>
                        <a:spcAft>
                          <a:spcPts val="0"/>
                        </a:spcAft>
                      </a:pPr>
                      <a:r>
                        <a:rPr lang="en-US" sz="2000" dirty="0">
                          <a:effectLst/>
                          <a:latin typeface="+mj-lt"/>
                        </a:rPr>
                        <a:t>4.6%</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extLst>
                  <a:ext uri="{0D108BD9-81ED-4DB2-BD59-A6C34878D82A}">
                    <a16:rowId xmlns:a16="http://schemas.microsoft.com/office/drawing/2014/main" val="3205404659"/>
                  </a:ext>
                </a:extLst>
              </a:tr>
              <a:tr h="251865">
                <a:tc>
                  <a:txBody>
                    <a:bodyPr/>
                    <a:lstStyle/>
                    <a:p>
                      <a:pPr marL="0" marR="0">
                        <a:spcBef>
                          <a:spcPts val="0"/>
                        </a:spcBef>
                        <a:spcAft>
                          <a:spcPts val="0"/>
                        </a:spcAft>
                      </a:pPr>
                      <a:r>
                        <a:rPr lang="en-US" sz="2000" dirty="0">
                          <a:effectLst/>
                          <a:latin typeface="+mj-lt"/>
                        </a:rPr>
                        <a:t>Meningitis and encephalitis</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tc>
                  <a:txBody>
                    <a:bodyPr/>
                    <a:lstStyle/>
                    <a:p>
                      <a:pPr marL="0" marR="0" algn="ctr">
                        <a:spcBef>
                          <a:spcPts val="0"/>
                        </a:spcBef>
                        <a:spcAft>
                          <a:spcPts val="0"/>
                        </a:spcAft>
                      </a:pPr>
                      <a:r>
                        <a:rPr lang="en-US" sz="2000">
                          <a:effectLst/>
                          <a:latin typeface="+mj-lt"/>
                        </a:rPr>
                        <a:t>383</a:t>
                      </a:r>
                      <a:endParaRPr lang="en-US" sz="400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tc>
                  <a:txBody>
                    <a:bodyPr/>
                    <a:lstStyle/>
                    <a:p>
                      <a:pPr marL="0" marR="0" algn="ctr">
                        <a:spcBef>
                          <a:spcPts val="0"/>
                        </a:spcBef>
                        <a:spcAft>
                          <a:spcPts val="0"/>
                        </a:spcAft>
                      </a:pPr>
                      <a:r>
                        <a:rPr lang="en-US" sz="2000" dirty="0">
                          <a:effectLst/>
                          <a:latin typeface="+mj-lt"/>
                        </a:rPr>
                        <a:t>2.0%</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extLst>
                  <a:ext uri="{0D108BD9-81ED-4DB2-BD59-A6C34878D82A}">
                    <a16:rowId xmlns:a16="http://schemas.microsoft.com/office/drawing/2014/main" val="1360324249"/>
                  </a:ext>
                </a:extLst>
              </a:tr>
              <a:tr h="251865">
                <a:tc>
                  <a:txBody>
                    <a:bodyPr/>
                    <a:lstStyle/>
                    <a:p>
                      <a:pPr marL="0" marR="0">
                        <a:spcBef>
                          <a:spcPts val="0"/>
                        </a:spcBef>
                        <a:spcAft>
                          <a:spcPts val="0"/>
                        </a:spcAft>
                      </a:pPr>
                      <a:r>
                        <a:rPr lang="en-US" sz="2000" dirty="0">
                          <a:effectLst/>
                          <a:latin typeface="+mj-lt"/>
                        </a:rPr>
                        <a:t>Malaria</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tc>
                  <a:txBody>
                    <a:bodyPr/>
                    <a:lstStyle/>
                    <a:p>
                      <a:pPr marL="0" marR="0" algn="ctr">
                        <a:spcBef>
                          <a:spcPts val="0"/>
                        </a:spcBef>
                        <a:spcAft>
                          <a:spcPts val="0"/>
                        </a:spcAft>
                      </a:pPr>
                      <a:r>
                        <a:rPr lang="en-US" sz="2000">
                          <a:effectLst/>
                          <a:latin typeface="+mj-lt"/>
                        </a:rPr>
                        <a:t>446</a:t>
                      </a:r>
                      <a:endParaRPr lang="en-US" sz="400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tc>
                  <a:txBody>
                    <a:bodyPr/>
                    <a:lstStyle/>
                    <a:p>
                      <a:pPr marL="0" marR="0" algn="ctr">
                        <a:spcBef>
                          <a:spcPts val="0"/>
                        </a:spcBef>
                        <a:spcAft>
                          <a:spcPts val="0"/>
                        </a:spcAft>
                      </a:pPr>
                      <a:r>
                        <a:rPr lang="en-US" sz="2000" dirty="0">
                          <a:effectLst/>
                          <a:latin typeface="+mj-lt"/>
                        </a:rPr>
                        <a:t>2.6%</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10000"/>
                      </a:srgbClr>
                    </a:solidFill>
                  </a:tcPr>
                </a:tc>
                <a:extLst>
                  <a:ext uri="{0D108BD9-81ED-4DB2-BD59-A6C34878D82A}">
                    <a16:rowId xmlns:a16="http://schemas.microsoft.com/office/drawing/2014/main" val="2219496743"/>
                  </a:ext>
                </a:extLst>
              </a:tr>
              <a:tr h="267607">
                <a:tc>
                  <a:txBody>
                    <a:bodyPr/>
                    <a:lstStyle/>
                    <a:p>
                      <a:pPr marL="0" marR="0">
                        <a:spcBef>
                          <a:spcPts val="0"/>
                        </a:spcBef>
                        <a:spcAft>
                          <a:spcPts val="0"/>
                        </a:spcAft>
                      </a:pPr>
                      <a:r>
                        <a:rPr lang="en-US" sz="2000" dirty="0">
                          <a:effectLst/>
                          <a:latin typeface="+mj-lt"/>
                        </a:rPr>
                        <a:t>Respiratory infections </a:t>
                      </a:r>
                      <a:r>
                        <a:rPr lang="en-US" sz="2000" baseline="30000" dirty="0">
                          <a:effectLst/>
                          <a:latin typeface="+mj-lt"/>
                        </a:rPr>
                        <a:t>c</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tc>
                  <a:txBody>
                    <a:bodyPr/>
                    <a:lstStyle/>
                    <a:p>
                      <a:pPr marL="0" marR="0" algn="ctr">
                        <a:spcBef>
                          <a:spcPts val="0"/>
                        </a:spcBef>
                        <a:spcAft>
                          <a:spcPts val="0"/>
                        </a:spcAft>
                      </a:pPr>
                      <a:r>
                        <a:rPr lang="en-US" sz="2000">
                          <a:effectLst/>
                          <a:latin typeface="+mj-lt"/>
                        </a:rPr>
                        <a:t>2970</a:t>
                      </a:r>
                      <a:endParaRPr lang="en-US" sz="400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tc>
                  <a:txBody>
                    <a:bodyPr/>
                    <a:lstStyle/>
                    <a:p>
                      <a:pPr marL="0" marR="0" algn="ctr">
                        <a:spcBef>
                          <a:spcPts val="0"/>
                        </a:spcBef>
                        <a:spcAft>
                          <a:spcPts val="0"/>
                        </a:spcAft>
                      </a:pPr>
                      <a:r>
                        <a:rPr lang="en-US" sz="2000" dirty="0">
                          <a:effectLst/>
                          <a:latin typeface="+mj-lt"/>
                        </a:rPr>
                        <a:t>0.7%</a:t>
                      </a:r>
                      <a:endParaRPr lang="en-US" sz="4000" dirty="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DA5">
                        <a:alpha val="25000"/>
                      </a:srgbClr>
                    </a:solidFill>
                  </a:tcPr>
                </a:tc>
                <a:extLst>
                  <a:ext uri="{0D108BD9-81ED-4DB2-BD59-A6C34878D82A}">
                    <a16:rowId xmlns:a16="http://schemas.microsoft.com/office/drawing/2014/main" val="1947331555"/>
                  </a:ext>
                </a:extLst>
              </a:tr>
            </a:tbl>
          </a:graphicData>
        </a:graphic>
      </p:graphicFrame>
      <p:sp>
        <p:nvSpPr>
          <p:cNvPr id="5" name="TextBox 4">
            <a:extLst>
              <a:ext uri="{FF2B5EF4-FFF2-40B4-BE49-F238E27FC236}">
                <a16:creationId xmlns:a16="http://schemas.microsoft.com/office/drawing/2014/main" id="{9C755E6C-26C2-ED40-A515-9558DC10EE45}"/>
              </a:ext>
            </a:extLst>
          </p:cNvPr>
          <p:cNvSpPr txBox="1"/>
          <p:nvPr/>
        </p:nvSpPr>
        <p:spPr>
          <a:xfrm>
            <a:off x="50830" y="6596390"/>
            <a:ext cx="6846848" cy="261610"/>
          </a:xfrm>
          <a:prstGeom prst="rect">
            <a:avLst/>
          </a:prstGeom>
          <a:noFill/>
        </p:spPr>
        <p:txBody>
          <a:bodyPr wrap="square" rtlCol="0">
            <a:spAutoFit/>
          </a:bodyPr>
          <a:lstStyle/>
          <a:p>
            <a:r>
              <a:rPr lang="en-US" sz="1100" dirty="0"/>
              <a:t>Sources: WHO, Global TB report (2018); Watkins, D et al. Lancet (2018).</a:t>
            </a:r>
          </a:p>
        </p:txBody>
      </p:sp>
      <p:graphicFrame>
        <p:nvGraphicFramePr>
          <p:cNvPr id="7" name="Table 6">
            <a:extLst>
              <a:ext uri="{FF2B5EF4-FFF2-40B4-BE49-F238E27FC236}">
                <a16:creationId xmlns:a16="http://schemas.microsoft.com/office/drawing/2014/main" id="{F7CDA72E-7086-0F48-89B3-AE9271AD1D2B}"/>
              </a:ext>
            </a:extLst>
          </p:cNvPr>
          <p:cNvGraphicFramePr>
            <a:graphicFrameLocks noGrp="1"/>
          </p:cNvGraphicFramePr>
          <p:nvPr>
            <p:extLst>
              <p:ext uri="{D42A27DB-BD31-4B8C-83A1-F6EECF244321}">
                <p14:modId xmlns:p14="http://schemas.microsoft.com/office/powerpoint/2010/main" val="3370839077"/>
              </p:ext>
            </p:extLst>
          </p:nvPr>
        </p:nvGraphicFramePr>
        <p:xfrm>
          <a:off x="481593" y="1997348"/>
          <a:ext cx="8787160" cy="670560"/>
        </p:xfrm>
        <a:graphic>
          <a:graphicData uri="http://schemas.openxmlformats.org/drawingml/2006/table">
            <a:tbl>
              <a:tblPr firstRow="1" firstCol="1" bandRow="1">
                <a:tableStyleId>{2D5ABB26-0587-4C30-8999-92F81FD0307C}</a:tableStyleId>
              </a:tblPr>
              <a:tblGrid>
                <a:gridCol w="8375260">
                  <a:extLst>
                    <a:ext uri="{9D8B030D-6E8A-4147-A177-3AD203B41FA5}">
                      <a16:colId xmlns:a16="http://schemas.microsoft.com/office/drawing/2014/main" val="2332398426"/>
                    </a:ext>
                  </a:extLst>
                </a:gridCol>
                <a:gridCol w="411900">
                  <a:extLst>
                    <a:ext uri="{9D8B030D-6E8A-4147-A177-3AD203B41FA5}">
                      <a16:colId xmlns:a16="http://schemas.microsoft.com/office/drawing/2014/main" val="3260842245"/>
                    </a:ext>
                  </a:extLst>
                </a:gridCol>
              </a:tblGrid>
              <a:tr h="228600">
                <a:tc>
                  <a:txBody>
                    <a:bodyPr/>
                    <a:lstStyle/>
                    <a:p>
                      <a:pPr marL="0" marR="0" algn="ctr">
                        <a:spcBef>
                          <a:spcPts val="0"/>
                        </a:spcBef>
                        <a:spcAft>
                          <a:spcPts val="0"/>
                        </a:spcAft>
                      </a:pPr>
                      <a:r>
                        <a:rPr lang="en-US" sz="2200" b="1" dirty="0">
                          <a:effectLst/>
                        </a:rPr>
                        <a:t>Compared to other major infectious diseases, declines in TB deaths have been slow </a:t>
                      </a:r>
                      <a:r>
                        <a:rPr lang="en-US" sz="2200" b="0" dirty="0">
                          <a:effectLst/>
                        </a:rPr>
                        <a:t>(rate of change 2000 - 2016)</a:t>
                      </a:r>
                      <a:endParaRPr lang="en-US" sz="22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 </a:t>
                      </a:r>
                      <a:endParaRPr lang="en-US" sz="360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85640492"/>
                  </a:ext>
                </a:extLst>
              </a:tr>
            </a:tbl>
          </a:graphicData>
        </a:graphic>
      </p:graphicFrame>
      <p:sp>
        <p:nvSpPr>
          <p:cNvPr id="8" name="TextBox 7">
            <a:extLst>
              <a:ext uri="{FF2B5EF4-FFF2-40B4-BE49-F238E27FC236}">
                <a16:creationId xmlns:a16="http://schemas.microsoft.com/office/drawing/2014/main" id="{1F6704E6-461F-B846-ACCF-CB0E9C92BE4F}"/>
              </a:ext>
            </a:extLst>
          </p:cNvPr>
          <p:cNvSpPr txBox="1"/>
          <p:nvPr/>
        </p:nvSpPr>
        <p:spPr>
          <a:xfrm>
            <a:off x="178420" y="3256156"/>
            <a:ext cx="8742556" cy="713678"/>
          </a:xfrm>
          <a:prstGeom prst="rect">
            <a:avLst/>
          </a:prstGeom>
          <a:noFill/>
          <a:ln w="50800">
            <a:solidFill>
              <a:srgbClr val="FF000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626A3E1A-D65C-0444-9877-50F97A8220D2}"/>
              </a:ext>
            </a:extLst>
          </p:cNvPr>
          <p:cNvSpPr txBox="1"/>
          <p:nvPr/>
        </p:nvSpPr>
        <p:spPr>
          <a:xfrm>
            <a:off x="481593" y="5737746"/>
            <a:ext cx="7078620" cy="261610"/>
          </a:xfrm>
          <a:prstGeom prst="rect">
            <a:avLst/>
          </a:prstGeom>
          <a:noFill/>
        </p:spPr>
        <p:txBody>
          <a:bodyPr wrap="square" rtlCol="0">
            <a:spAutoFit/>
          </a:bodyPr>
          <a:lstStyle/>
          <a:p>
            <a:r>
              <a:rPr lang="en-US" sz="1050" dirty="0">
                <a:latin typeface="+mj-lt"/>
              </a:rPr>
              <a:t>Adapted from Table 2; Reid, MJA et al (2019). Building a tuberculosis-free world:  The </a:t>
            </a:r>
            <a:r>
              <a:rPr lang="en-US" sz="1050" i="1" dirty="0">
                <a:latin typeface="+mj-lt"/>
              </a:rPr>
              <a:t>Lancet</a:t>
            </a:r>
            <a:r>
              <a:rPr lang="en-US" sz="1050" dirty="0">
                <a:latin typeface="+mj-lt"/>
              </a:rPr>
              <a:t> Commission on tuberculosis</a:t>
            </a:r>
          </a:p>
        </p:txBody>
      </p:sp>
    </p:spTree>
    <p:extLst>
      <p:ext uri="{BB962C8B-B14F-4D97-AF65-F5344CB8AC3E}">
        <p14:creationId xmlns:p14="http://schemas.microsoft.com/office/powerpoint/2010/main" val="408081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595FD-CFD9-594D-A637-B0EF187FD36A}"/>
              </a:ext>
            </a:extLst>
          </p:cNvPr>
          <p:cNvSpPr>
            <a:spLocks noGrp="1"/>
          </p:cNvSpPr>
          <p:nvPr>
            <p:ph type="title"/>
          </p:nvPr>
        </p:nvSpPr>
        <p:spPr>
          <a:xfrm>
            <a:off x="0" y="0"/>
            <a:ext cx="7886700" cy="1026216"/>
          </a:xfrm>
        </p:spPr>
        <p:txBody>
          <a:bodyPr>
            <a:normAutofit/>
          </a:bodyPr>
          <a:lstStyle/>
          <a:p>
            <a:r>
              <a:rPr lang="en-US" sz="3000" dirty="0"/>
              <a:t>BUSINESS AS USUAL WONT END THE EPIDEMIC…. </a:t>
            </a:r>
          </a:p>
        </p:txBody>
      </p:sp>
      <p:sp>
        <p:nvSpPr>
          <p:cNvPr id="5" name="TextBox 4">
            <a:extLst>
              <a:ext uri="{FF2B5EF4-FFF2-40B4-BE49-F238E27FC236}">
                <a16:creationId xmlns:a16="http://schemas.microsoft.com/office/drawing/2014/main" id="{1020E103-8E7A-354D-80F1-F79D1CA46992}"/>
              </a:ext>
            </a:extLst>
          </p:cNvPr>
          <p:cNvSpPr txBox="1"/>
          <p:nvPr/>
        </p:nvSpPr>
        <p:spPr>
          <a:xfrm>
            <a:off x="5231218" y="1668924"/>
            <a:ext cx="3912781" cy="4154984"/>
          </a:xfrm>
          <a:prstGeom prst="rect">
            <a:avLst/>
          </a:prstGeom>
          <a:noFill/>
        </p:spPr>
        <p:txBody>
          <a:bodyPr wrap="square" rtlCol="0">
            <a:spAutoFit/>
          </a:bodyPr>
          <a:lstStyle/>
          <a:p>
            <a:r>
              <a:rPr lang="en-US" sz="2400" dirty="0">
                <a:latin typeface="+mj-lt"/>
              </a:rPr>
              <a:t>Globally we are not on track to achieve 90% reduction in incidence or 95% reduction in mortality cf. 2015 (SDG targets). </a:t>
            </a:r>
          </a:p>
          <a:p>
            <a:r>
              <a:rPr lang="en-US" sz="2400" dirty="0">
                <a:latin typeface="+mj-lt"/>
              </a:rPr>
              <a:t>Based on current rates, 90% reduction in TB incidence:</a:t>
            </a:r>
          </a:p>
          <a:p>
            <a:pPr marL="342900" indent="-342900">
              <a:buFont typeface="Arial" panose="020B0604020202020204" pitchFamily="34" charset="0"/>
              <a:buChar char="•"/>
            </a:pPr>
            <a:r>
              <a:rPr lang="en-US" sz="2400" dirty="0">
                <a:latin typeface="+mj-lt"/>
              </a:rPr>
              <a:t>Uganda until </a:t>
            </a:r>
            <a:r>
              <a:rPr lang="en-US" sz="2400" b="1" dirty="0">
                <a:latin typeface="+mj-lt"/>
              </a:rPr>
              <a:t>2134</a:t>
            </a:r>
          </a:p>
          <a:p>
            <a:pPr marL="342900" indent="-342900">
              <a:buFont typeface="Arial" panose="020B0604020202020204" pitchFamily="34" charset="0"/>
              <a:buChar char="•"/>
            </a:pPr>
            <a:r>
              <a:rPr lang="en-US" sz="2400" dirty="0">
                <a:latin typeface="+mj-lt"/>
              </a:rPr>
              <a:t>Indonesia until </a:t>
            </a:r>
            <a:r>
              <a:rPr lang="en-US" sz="2400" b="1" dirty="0">
                <a:latin typeface="+mj-lt"/>
              </a:rPr>
              <a:t>2129</a:t>
            </a:r>
          </a:p>
          <a:p>
            <a:pPr marL="342900" indent="-342900">
              <a:buFont typeface="Arial" panose="020B0604020202020204" pitchFamily="34" charset="0"/>
              <a:buChar char="•"/>
            </a:pPr>
            <a:r>
              <a:rPr lang="en-US" sz="2400" dirty="0">
                <a:latin typeface="+mj-lt"/>
              </a:rPr>
              <a:t>India until </a:t>
            </a:r>
            <a:r>
              <a:rPr lang="en-US" sz="2400" b="1" dirty="0">
                <a:latin typeface="+mj-lt"/>
              </a:rPr>
              <a:t>2124</a:t>
            </a:r>
          </a:p>
          <a:p>
            <a:endParaRPr lang="en-US" sz="2400" dirty="0">
              <a:latin typeface="+mj-lt"/>
            </a:endParaRPr>
          </a:p>
        </p:txBody>
      </p:sp>
      <p:sp>
        <p:nvSpPr>
          <p:cNvPr id="6" name="TextBox 5">
            <a:extLst>
              <a:ext uri="{FF2B5EF4-FFF2-40B4-BE49-F238E27FC236}">
                <a16:creationId xmlns:a16="http://schemas.microsoft.com/office/drawing/2014/main" id="{41D2EA3E-463C-A34B-B56F-C15E3F9ACA19}"/>
              </a:ext>
            </a:extLst>
          </p:cNvPr>
          <p:cNvSpPr txBox="1"/>
          <p:nvPr/>
        </p:nvSpPr>
        <p:spPr>
          <a:xfrm>
            <a:off x="0" y="5936996"/>
            <a:ext cx="5382490" cy="523220"/>
          </a:xfrm>
          <a:prstGeom prst="rect">
            <a:avLst/>
          </a:prstGeom>
          <a:noFill/>
        </p:spPr>
        <p:txBody>
          <a:bodyPr wrap="square" rtlCol="0">
            <a:spAutoFit/>
          </a:bodyPr>
          <a:lstStyle/>
          <a:p>
            <a:r>
              <a:rPr lang="en-US" sz="1400" dirty="0"/>
              <a:t>Projected TB mortality in 2045: green &lt;2015 levels, pink approaching 2015 levels, red &gt;2015 levels</a:t>
            </a:r>
          </a:p>
        </p:txBody>
      </p:sp>
      <p:sp>
        <p:nvSpPr>
          <p:cNvPr id="7" name="TextBox 6">
            <a:extLst>
              <a:ext uri="{FF2B5EF4-FFF2-40B4-BE49-F238E27FC236}">
                <a16:creationId xmlns:a16="http://schemas.microsoft.com/office/drawing/2014/main" id="{28CB1A6B-434F-7546-A8B4-C1654BD13C81}"/>
              </a:ext>
            </a:extLst>
          </p:cNvPr>
          <p:cNvSpPr txBox="1"/>
          <p:nvPr/>
        </p:nvSpPr>
        <p:spPr>
          <a:xfrm>
            <a:off x="143306" y="1608393"/>
            <a:ext cx="4719198" cy="707886"/>
          </a:xfrm>
          <a:prstGeom prst="rect">
            <a:avLst/>
          </a:prstGeom>
          <a:noFill/>
        </p:spPr>
        <p:txBody>
          <a:bodyPr wrap="square" rtlCol="0">
            <a:spAutoFit/>
          </a:bodyPr>
          <a:lstStyle/>
          <a:p>
            <a:r>
              <a:rPr lang="en-US" sz="2000" b="1" dirty="0">
                <a:latin typeface="+mj-lt"/>
              </a:rPr>
              <a:t>2045: Countries achieving 90% </a:t>
            </a:r>
          </a:p>
          <a:p>
            <a:r>
              <a:rPr lang="en-US" sz="2000" b="1" dirty="0">
                <a:latin typeface="+mj-lt"/>
              </a:rPr>
              <a:t>reduction in TB mortality cf. 2015 levels</a:t>
            </a:r>
          </a:p>
        </p:txBody>
      </p:sp>
      <p:sp>
        <p:nvSpPr>
          <p:cNvPr id="8" name="TextBox 7">
            <a:extLst>
              <a:ext uri="{FF2B5EF4-FFF2-40B4-BE49-F238E27FC236}">
                <a16:creationId xmlns:a16="http://schemas.microsoft.com/office/drawing/2014/main" id="{24BAC086-4020-7741-B770-CA0E28CAD431}"/>
              </a:ext>
            </a:extLst>
          </p:cNvPr>
          <p:cNvSpPr txBox="1"/>
          <p:nvPr/>
        </p:nvSpPr>
        <p:spPr>
          <a:xfrm>
            <a:off x="86804" y="5422908"/>
            <a:ext cx="4960057" cy="415498"/>
          </a:xfrm>
          <a:prstGeom prst="rect">
            <a:avLst/>
          </a:prstGeom>
          <a:noFill/>
        </p:spPr>
        <p:txBody>
          <a:bodyPr wrap="square" rtlCol="0">
            <a:spAutoFit/>
          </a:bodyPr>
          <a:lstStyle/>
          <a:p>
            <a:r>
              <a:rPr lang="en-US" sz="1050" dirty="0">
                <a:latin typeface="+mj-lt"/>
              </a:rPr>
              <a:t>Adapted from Figure 2; Reid, MJA et al (2019). Building a tuberculosis-free world: </a:t>
            </a:r>
          </a:p>
          <a:p>
            <a:r>
              <a:rPr lang="en-US" sz="1050" dirty="0">
                <a:latin typeface="+mj-lt"/>
              </a:rPr>
              <a:t> The </a:t>
            </a:r>
            <a:r>
              <a:rPr lang="en-US" sz="1050" i="1" dirty="0">
                <a:latin typeface="+mj-lt"/>
              </a:rPr>
              <a:t>Lancet</a:t>
            </a:r>
            <a:r>
              <a:rPr lang="en-US" sz="1050" dirty="0">
                <a:latin typeface="+mj-lt"/>
              </a:rPr>
              <a:t> Commission on tuberculosis</a:t>
            </a:r>
          </a:p>
        </p:txBody>
      </p:sp>
      <p:pic>
        <p:nvPicPr>
          <p:cNvPr id="3" name="Picture 2">
            <a:extLst>
              <a:ext uri="{FF2B5EF4-FFF2-40B4-BE49-F238E27FC236}">
                <a16:creationId xmlns:a16="http://schemas.microsoft.com/office/drawing/2014/main" id="{11DB4DA1-6CAB-794A-833F-8A43F4D78B7E}"/>
              </a:ext>
            </a:extLst>
          </p:cNvPr>
          <p:cNvPicPr>
            <a:picLocks noChangeAspect="1"/>
          </p:cNvPicPr>
          <p:nvPr/>
        </p:nvPicPr>
        <p:blipFill>
          <a:blip r:embed="rId3"/>
          <a:stretch>
            <a:fillRect/>
          </a:stretch>
        </p:blipFill>
        <p:spPr>
          <a:xfrm>
            <a:off x="143306" y="2409196"/>
            <a:ext cx="4925739" cy="2996302"/>
          </a:xfrm>
          <a:prstGeom prst="rect">
            <a:avLst/>
          </a:prstGeom>
        </p:spPr>
      </p:pic>
    </p:spTree>
    <p:extLst>
      <p:ext uri="{BB962C8B-B14F-4D97-AF65-F5344CB8AC3E}">
        <p14:creationId xmlns:p14="http://schemas.microsoft.com/office/powerpoint/2010/main" val="2459466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872AF-16C0-5740-8F0B-3489665608E5}"/>
              </a:ext>
            </a:extLst>
          </p:cNvPr>
          <p:cNvSpPr>
            <a:spLocks noGrp="1"/>
          </p:cNvSpPr>
          <p:nvPr>
            <p:ph type="title"/>
          </p:nvPr>
        </p:nvSpPr>
        <p:spPr>
          <a:xfrm>
            <a:off x="792929" y="2298891"/>
            <a:ext cx="3388699" cy="3004166"/>
          </a:xfrm>
        </p:spPr>
        <p:txBody>
          <a:bodyPr>
            <a:normAutofit fontScale="90000"/>
          </a:bodyPr>
          <a:lstStyle/>
          <a:p>
            <a:pPr algn="ctr"/>
            <a:r>
              <a:rPr lang="en-US" b="1" dirty="0">
                <a:solidFill>
                  <a:schemeClr val="tx1">
                    <a:lumMod val="75000"/>
                    <a:lumOff val="25000"/>
                  </a:schemeClr>
                </a:solidFill>
              </a:rPr>
              <a:t>UN High-Level Meeting on TB</a:t>
            </a:r>
            <a:br>
              <a:rPr lang="en-US" b="1" dirty="0">
                <a:solidFill>
                  <a:schemeClr val="tx1">
                    <a:lumMod val="75000"/>
                    <a:lumOff val="25000"/>
                  </a:schemeClr>
                </a:solidFill>
              </a:rPr>
            </a:br>
            <a:r>
              <a:rPr lang="en-US" i="1" dirty="0">
                <a:solidFill>
                  <a:schemeClr val="tx1">
                    <a:lumMod val="75000"/>
                    <a:lumOff val="25000"/>
                  </a:schemeClr>
                </a:solidFill>
              </a:rPr>
              <a:t>September 2018</a:t>
            </a:r>
            <a:endParaRPr lang="en-US" sz="2700" i="1" dirty="0">
              <a:solidFill>
                <a:schemeClr val="tx1">
                  <a:lumMod val="75000"/>
                  <a:lumOff val="25000"/>
                </a:schemeClr>
              </a:solidFill>
            </a:endParaRPr>
          </a:p>
        </p:txBody>
      </p:sp>
      <p:cxnSp>
        <p:nvCxnSpPr>
          <p:cNvPr id="38" name="Straight Connector 37">
            <a:extLst>
              <a:ext uri="{FF2B5EF4-FFF2-40B4-BE49-F238E27FC236}">
                <a16:creationId xmlns:a16="http://schemas.microsoft.com/office/drawing/2014/main" id="{E217244F-E9AB-3B47-A96A-EDE3BA20FFC3}"/>
              </a:ext>
            </a:extLst>
          </p:cNvPr>
          <p:cNvCxnSpPr>
            <a:cxnSpLocks/>
          </p:cNvCxnSpPr>
          <p:nvPr/>
        </p:nvCxnSpPr>
        <p:spPr>
          <a:xfrm>
            <a:off x="0" y="5563721"/>
            <a:ext cx="9144000"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9CE5E0C0-0542-F048-A3D9-4F4A4FE6325F}"/>
              </a:ext>
            </a:extLst>
          </p:cNvPr>
          <p:cNvSpPr>
            <a:spLocks noGrp="1"/>
          </p:cNvSpPr>
          <p:nvPr>
            <p:ph sz="half" idx="1"/>
          </p:nvPr>
        </p:nvSpPr>
        <p:spPr>
          <a:xfrm>
            <a:off x="4361671" y="1390394"/>
            <a:ext cx="4500620" cy="4018073"/>
          </a:xfrm>
        </p:spPr>
        <p:txBody>
          <a:bodyPr anchor="ctr">
            <a:noAutofit/>
          </a:bodyPr>
          <a:lstStyle/>
          <a:p>
            <a:pPr lvl="1" indent="-342900">
              <a:spcBef>
                <a:spcPts val="900"/>
              </a:spcBef>
              <a:buClr>
                <a:schemeClr val="tx1">
                  <a:lumMod val="75000"/>
                  <a:lumOff val="25000"/>
                </a:schemeClr>
              </a:buClr>
              <a:buFont typeface="+mj-lt"/>
              <a:buAutoNum type="arabicPeriod"/>
            </a:pPr>
            <a:r>
              <a:rPr lang="en-US" sz="2550" dirty="0">
                <a:latin typeface="+mj-lt"/>
              </a:rPr>
              <a:t>Reach all people by </a:t>
            </a:r>
            <a:r>
              <a:rPr lang="en-US" sz="2550" dirty="0">
                <a:solidFill>
                  <a:srgbClr val="FF0000"/>
                </a:solidFill>
                <a:latin typeface="+mj-lt"/>
              </a:rPr>
              <a:t>closing the gaps </a:t>
            </a:r>
            <a:r>
              <a:rPr lang="en-US" sz="2550" dirty="0">
                <a:latin typeface="+mj-lt"/>
              </a:rPr>
              <a:t>on treatment and prevention</a:t>
            </a:r>
          </a:p>
          <a:p>
            <a:pPr lvl="1" indent="-342900">
              <a:spcBef>
                <a:spcPts val="900"/>
              </a:spcBef>
              <a:buClr>
                <a:schemeClr val="tx1">
                  <a:lumMod val="75000"/>
                  <a:lumOff val="25000"/>
                </a:schemeClr>
              </a:buClr>
              <a:buFont typeface="+mj-lt"/>
              <a:buAutoNum type="arabicPeriod"/>
            </a:pPr>
            <a:r>
              <a:rPr lang="en-US" dirty="0">
                <a:solidFill>
                  <a:srgbClr val="FF0000"/>
                </a:solidFill>
                <a:latin typeface="+mj-lt"/>
              </a:rPr>
              <a:t>People-centered</a:t>
            </a:r>
            <a:r>
              <a:rPr lang="en-US" sz="2550" dirty="0">
                <a:solidFill>
                  <a:srgbClr val="FF0000"/>
                </a:solidFill>
                <a:latin typeface="+mj-lt"/>
              </a:rPr>
              <a:t> </a:t>
            </a:r>
            <a:r>
              <a:rPr lang="en-US" sz="2550" dirty="0">
                <a:latin typeface="+mj-lt"/>
              </a:rPr>
              <a:t>response: involve civil society</a:t>
            </a:r>
          </a:p>
          <a:p>
            <a:pPr lvl="1" indent="-342900">
              <a:spcBef>
                <a:spcPts val="900"/>
              </a:spcBef>
              <a:buClr>
                <a:schemeClr val="tx1">
                  <a:lumMod val="75000"/>
                  <a:lumOff val="25000"/>
                </a:schemeClr>
              </a:buClr>
              <a:buFont typeface="+mj-lt"/>
              <a:buAutoNum type="arabicPeriod"/>
            </a:pPr>
            <a:r>
              <a:rPr lang="en-US" sz="2550" dirty="0">
                <a:latin typeface="+mj-lt"/>
              </a:rPr>
              <a:t>Accelerate development of </a:t>
            </a:r>
            <a:r>
              <a:rPr lang="en-US" sz="2550" dirty="0">
                <a:solidFill>
                  <a:srgbClr val="FF0000"/>
                </a:solidFill>
                <a:latin typeface="+mj-lt"/>
              </a:rPr>
              <a:t>new tools</a:t>
            </a:r>
          </a:p>
          <a:p>
            <a:pPr lvl="1" indent="-342900">
              <a:spcBef>
                <a:spcPts val="900"/>
              </a:spcBef>
              <a:buClr>
                <a:schemeClr val="tx1">
                  <a:lumMod val="75000"/>
                  <a:lumOff val="25000"/>
                </a:schemeClr>
              </a:buClr>
              <a:buFont typeface="+mj-lt"/>
              <a:buAutoNum type="arabicPeriod"/>
            </a:pPr>
            <a:r>
              <a:rPr lang="en-US" sz="2550" dirty="0">
                <a:latin typeface="+mj-lt"/>
              </a:rPr>
              <a:t>Increase Resources</a:t>
            </a:r>
          </a:p>
          <a:p>
            <a:pPr lvl="1" indent="-342900">
              <a:spcBef>
                <a:spcPts val="900"/>
              </a:spcBef>
              <a:buClr>
                <a:schemeClr val="tx1">
                  <a:lumMod val="75000"/>
                  <a:lumOff val="25000"/>
                </a:schemeClr>
              </a:buClr>
              <a:buFont typeface="+mj-lt"/>
              <a:buAutoNum type="arabicPeriod"/>
            </a:pPr>
            <a:r>
              <a:rPr lang="en-US" sz="2550" dirty="0">
                <a:solidFill>
                  <a:srgbClr val="FF0000"/>
                </a:solidFill>
                <a:latin typeface="+mj-lt"/>
              </a:rPr>
              <a:t>Accountability</a:t>
            </a:r>
            <a:r>
              <a:rPr lang="en-US" sz="2550" dirty="0">
                <a:latin typeface="+mj-lt"/>
              </a:rPr>
              <a:t> </a:t>
            </a:r>
          </a:p>
        </p:txBody>
      </p:sp>
      <p:pic>
        <p:nvPicPr>
          <p:cNvPr id="3" name="Picture 2">
            <a:extLst>
              <a:ext uri="{FF2B5EF4-FFF2-40B4-BE49-F238E27FC236}">
                <a16:creationId xmlns:a16="http://schemas.microsoft.com/office/drawing/2014/main" id="{FCDFA46D-D1B0-5948-994F-A172EF5EA5A9}"/>
              </a:ext>
            </a:extLst>
          </p:cNvPr>
          <p:cNvPicPr>
            <a:picLocks noChangeAspect="1"/>
          </p:cNvPicPr>
          <p:nvPr/>
        </p:nvPicPr>
        <p:blipFill>
          <a:blip r:embed="rId3"/>
          <a:stretch>
            <a:fillRect/>
          </a:stretch>
        </p:blipFill>
        <p:spPr>
          <a:xfrm>
            <a:off x="1809111" y="1581244"/>
            <a:ext cx="1077366" cy="913966"/>
          </a:xfrm>
          <a:prstGeom prst="rect">
            <a:avLst/>
          </a:prstGeom>
          <a:noFill/>
        </p:spPr>
      </p:pic>
      <p:pic>
        <p:nvPicPr>
          <p:cNvPr id="7" name="Picture 6">
            <a:extLst>
              <a:ext uri="{FF2B5EF4-FFF2-40B4-BE49-F238E27FC236}">
                <a16:creationId xmlns:a16="http://schemas.microsoft.com/office/drawing/2014/main" id="{5152E635-6672-5F4C-BF81-54E79A661F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6868094" y="262129"/>
            <a:ext cx="2174240" cy="1177515"/>
          </a:xfrm>
          <a:prstGeom prst="rect">
            <a:avLst/>
          </a:prstGeom>
        </p:spPr>
      </p:pic>
      <p:sp>
        <p:nvSpPr>
          <p:cNvPr id="9" name="TextBox 8">
            <a:extLst>
              <a:ext uri="{FF2B5EF4-FFF2-40B4-BE49-F238E27FC236}">
                <a16:creationId xmlns:a16="http://schemas.microsoft.com/office/drawing/2014/main" id="{DA10A858-701E-AB48-A279-30E2918B45D5}"/>
              </a:ext>
            </a:extLst>
          </p:cNvPr>
          <p:cNvSpPr txBox="1"/>
          <p:nvPr/>
        </p:nvSpPr>
        <p:spPr>
          <a:xfrm>
            <a:off x="505703" y="262129"/>
            <a:ext cx="9042334" cy="769441"/>
          </a:xfrm>
          <a:prstGeom prst="rect">
            <a:avLst/>
          </a:prstGeom>
          <a:noFill/>
        </p:spPr>
        <p:txBody>
          <a:bodyPr wrap="square" rtlCol="0">
            <a:spAutoFit/>
          </a:bodyPr>
          <a:lstStyle/>
          <a:p>
            <a:r>
              <a:rPr lang="en-US" sz="4400" dirty="0">
                <a:latin typeface="+mj-lt"/>
              </a:rPr>
              <a:t>THE WORLD IS PAYING ATTENTION….</a:t>
            </a:r>
          </a:p>
        </p:txBody>
      </p:sp>
    </p:spTree>
    <p:extLst>
      <p:ext uri="{BB962C8B-B14F-4D97-AF65-F5344CB8AC3E}">
        <p14:creationId xmlns:p14="http://schemas.microsoft.com/office/powerpoint/2010/main" val="4146700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008286-BDA5-894B-91AD-11CA2B1043C2}"/>
              </a:ext>
            </a:extLst>
          </p:cNvPr>
          <p:cNvSpPr txBox="1"/>
          <p:nvPr/>
        </p:nvSpPr>
        <p:spPr>
          <a:xfrm>
            <a:off x="4032738" y="2885117"/>
            <a:ext cx="4761764" cy="1569660"/>
          </a:xfrm>
          <a:prstGeom prst="rect">
            <a:avLst/>
          </a:prstGeom>
          <a:noFill/>
        </p:spPr>
        <p:txBody>
          <a:bodyPr wrap="square" rtlCol="0">
            <a:spAutoFit/>
          </a:bodyPr>
          <a:lstStyle/>
          <a:p>
            <a:r>
              <a:rPr lang="en-US" sz="2400" i="1" dirty="0">
                <a:latin typeface="+mj-lt"/>
              </a:rPr>
              <a:t>What are </a:t>
            </a:r>
            <a:r>
              <a:rPr lang="en-US" sz="2400" b="1" i="1" dirty="0">
                <a:latin typeface="+mj-lt"/>
              </a:rPr>
              <a:t>the investment priorities </a:t>
            </a:r>
            <a:r>
              <a:rPr lang="en-US" sz="2400" i="1" dirty="0">
                <a:latin typeface="+mj-lt"/>
              </a:rPr>
              <a:t>for high burden countries and their partners to realize goals of UN HLM and achieve TB-free world?</a:t>
            </a:r>
          </a:p>
        </p:txBody>
      </p:sp>
      <p:cxnSp>
        <p:nvCxnSpPr>
          <p:cNvPr id="10" name="Straight Connector 9">
            <a:extLst>
              <a:ext uri="{FF2B5EF4-FFF2-40B4-BE49-F238E27FC236}">
                <a16:creationId xmlns:a16="http://schemas.microsoft.com/office/drawing/2014/main" id="{0223CA09-C6D4-4F41-A0BF-813FE3847B48}"/>
              </a:ext>
            </a:extLst>
          </p:cNvPr>
          <p:cNvCxnSpPr>
            <a:cxnSpLocks/>
          </p:cNvCxnSpPr>
          <p:nvPr/>
        </p:nvCxnSpPr>
        <p:spPr>
          <a:xfrm>
            <a:off x="0" y="5563721"/>
            <a:ext cx="9144000"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6003816-26AE-1C47-BEFD-539022B8E1C4}"/>
              </a:ext>
            </a:extLst>
          </p:cNvPr>
          <p:cNvPicPr>
            <a:picLocks noChangeAspect="1"/>
          </p:cNvPicPr>
          <p:nvPr/>
        </p:nvPicPr>
        <p:blipFill rotWithShape="1">
          <a:blip r:embed="rId2"/>
          <a:srcRect l="5554" r="42439"/>
          <a:stretch/>
        </p:blipFill>
        <p:spPr>
          <a:xfrm>
            <a:off x="240174" y="2538213"/>
            <a:ext cx="3792564" cy="2588619"/>
          </a:xfrm>
          <a:prstGeom prst="rect">
            <a:avLst/>
          </a:prstGeom>
        </p:spPr>
      </p:pic>
      <p:sp>
        <p:nvSpPr>
          <p:cNvPr id="6" name="object 3">
            <a:extLst>
              <a:ext uri="{FF2B5EF4-FFF2-40B4-BE49-F238E27FC236}">
                <a16:creationId xmlns:a16="http://schemas.microsoft.com/office/drawing/2014/main" id="{96FD35BA-575D-2544-9AA9-93C90E5E5ADE}"/>
              </a:ext>
            </a:extLst>
          </p:cNvPr>
          <p:cNvSpPr txBox="1">
            <a:spLocks noGrp="1"/>
          </p:cNvSpPr>
          <p:nvPr>
            <p:ph type="title"/>
          </p:nvPr>
        </p:nvSpPr>
        <p:spPr>
          <a:xfrm>
            <a:off x="65422" y="0"/>
            <a:ext cx="7934632" cy="1053502"/>
          </a:xfrm>
          <a:prstGeom prst="rect">
            <a:avLst/>
          </a:prstGeom>
        </p:spPr>
        <p:txBody>
          <a:bodyPr vert="horz" wrap="square" lIns="0" tIns="158432" rIns="0" bIns="0" rtlCol="0" anchor="ctr">
            <a:noAutofit/>
          </a:bodyPr>
          <a:lstStyle/>
          <a:p>
            <a:pPr marL="6350" marR="2540">
              <a:lnSpc>
                <a:spcPct val="100000"/>
              </a:lnSpc>
              <a:spcBef>
                <a:spcPts val="0"/>
              </a:spcBef>
            </a:pPr>
            <a:r>
              <a:rPr lang="en-US" sz="3000" i="1" spc="105" dirty="0">
                <a:solidFill>
                  <a:schemeClr val="tx1">
                    <a:lumMod val="75000"/>
                    <a:lumOff val="25000"/>
                  </a:schemeClr>
                </a:solidFill>
                <a:cs typeface="Arial" panose="020B0604020202020204" pitchFamily="34" charset="0"/>
              </a:rPr>
              <a:t>Building a Tuberculosis-free world:</a:t>
            </a:r>
            <a:br>
              <a:rPr lang="en-US" sz="3000" spc="105" dirty="0">
                <a:solidFill>
                  <a:schemeClr val="tx1">
                    <a:lumMod val="75000"/>
                    <a:lumOff val="25000"/>
                  </a:schemeClr>
                </a:solidFill>
                <a:cs typeface="Arial" panose="020B0604020202020204" pitchFamily="34" charset="0"/>
              </a:rPr>
            </a:br>
            <a:r>
              <a:rPr lang="en-US" sz="3000" spc="105" dirty="0">
                <a:solidFill>
                  <a:schemeClr val="tx1">
                    <a:lumMod val="75000"/>
                    <a:lumOff val="25000"/>
                  </a:schemeClr>
                </a:solidFill>
                <a:cs typeface="Arial" panose="020B0604020202020204" pitchFamily="34" charset="0"/>
              </a:rPr>
              <a:t>THE </a:t>
            </a:r>
            <a:r>
              <a:rPr lang="en-US" sz="3000" i="1" spc="105" dirty="0">
                <a:solidFill>
                  <a:schemeClr val="tx1">
                    <a:lumMod val="75000"/>
                    <a:lumOff val="25000"/>
                  </a:schemeClr>
                </a:solidFill>
                <a:cs typeface="Arial" panose="020B0604020202020204" pitchFamily="34" charset="0"/>
              </a:rPr>
              <a:t>LANCET</a:t>
            </a:r>
            <a:r>
              <a:rPr lang="en-US" sz="3000" spc="105" dirty="0">
                <a:solidFill>
                  <a:schemeClr val="tx1">
                    <a:lumMod val="75000"/>
                    <a:lumOff val="25000"/>
                  </a:schemeClr>
                </a:solidFill>
                <a:cs typeface="Arial" panose="020B0604020202020204" pitchFamily="34" charset="0"/>
              </a:rPr>
              <a:t> COMMISSION ON TUBERCULOSIS</a:t>
            </a:r>
            <a:endParaRPr sz="3000" i="1" dirty="0">
              <a:solidFill>
                <a:schemeClr val="tx1">
                  <a:lumMod val="75000"/>
                  <a:lumOff val="25000"/>
                </a:schemeClr>
              </a:solidFill>
              <a:cs typeface="Arial" panose="020B0604020202020204" pitchFamily="34" charset="0"/>
            </a:endParaRPr>
          </a:p>
        </p:txBody>
      </p:sp>
    </p:spTree>
    <p:extLst>
      <p:ext uri="{BB962C8B-B14F-4D97-AF65-F5344CB8AC3E}">
        <p14:creationId xmlns:p14="http://schemas.microsoft.com/office/powerpoint/2010/main" val="2468278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6B6EC-57E1-EC4E-AE6F-42526D4FD765}"/>
              </a:ext>
            </a:extLst>
          </p:cNvPr>
          <p:cNvSpPr>
            <a:spLocks noGrp="1"/>
          </p:cNvSpPr>
          <p:nvPr>
            <p:ph type="title"/>
          </p:nvPr>
        </p:nvSpPr>
        <p:spPr>
          <a:xfrm>
            <a:off x="0" y="175659"/>
            <a:ext cx="7886700" cy="1325563"/>
          </a:xfrm>
        </p:spPr>
        <p:txBody>
          <a:bodyPr>
            <a:noAutofit/>
          </a:bodyPr>
          <a:lstStyle/>
          <a:p>
            <a:r>
              <a:rPr lang="en-US" sz="3000" i="1" spc="105" dirty="0">
                <a:solidFill>
                  <a:schemeClr val="tx1">
                    <a:lumMod val="75000"/>
                    <a:lumOff val="25000"/>
                  </a:schemeClr>
                </a:solidFill>
                <a:cs typeface="Arial" panose="020B0604020202020204" pitchFamily="34" charset="0"/>
              </a:rPr>
              <a:t>Building a Tuberculosis-free world:</a:t>
            </a:r>
            <a:br>
              <a:rPr lang="en-US" sz="3000" spc="105" dirty="0">
                <a:solidFill>
                  <a:schemeClr val="tx1">
                    <a:lumMod val="75000"/>
                    <a:lumOff val="25000"/>
                  </a:schemeClr>
                </a:solidFill>
                <a:cs typeface="Arial" panose="020B0604020202020204" pitchFamily="34" charset="0"/>
              </a:rPr>
            </a:br>
            <a:r>
              <a:rPr lang="en-US" sz="3000" spc="105" dirty="0">
                <a:solidFill>
                  <a:schemeClr val="tx1">
                    <a:lumMod val="75000"/>
                    <a:lumOff val="25000"/>
                  </a:schemeClr>
                </a:solidFill>
                <a:cs typeface="Arial" panose="020B0604020202020204" pitchFamily="34" charset="0"/>
              </a:rPr>
              <a:t>THE </a:t>
            </a:r>
            <a:r>
              <a:rPr lang="en-US" sz="3000" i="1" spc="105" dirty="0">
                <a:solidFill>
                  <a:schemeClr val="tx1">
                    <a:lumMod val="75000"/>
                    <a:lumOff val="25000"/>
                  </a:schemeClr>
                </a:solidFill>
                <a:cs typeface="Arial" panose="020B0604020202020204" pitchFamily="34" charset="0"/>
              </a:rPr>
              <a:t>LANCET</a:t>
            </a:r>
            <a:r>
              <a:rPr lang="en-US" sz="3000" spc="105" dirty="0">
                <a:solidFill>
                  <a:schemeClr val="tx1">
                    <a:lumMod val="75000"/>
                    <a:lumOff val="25000"/>
                  </a:schemeClr>
                </a:solidFill>
                <a:cs typeface="Arial" panose="020B0604020202020204" pitchFamily="34" charset="0"/>
              </a:rPr>
              <a:t> COMMISSION ON TUBERCULOSIS</a:t>
            </a:r>
            <a:r>
              <a:rPr lang="en-US" sz="3000" dirty="0"/>
              <a:t> Priority 1</a:t>
            </a:r>
          </a:p>
        </p:txBody>
      </p:sp>
      <p:sp>
        <p:nvSpPr>
          <p:cNvPr id="4" name="Content Placeholder 3">
            <a:extLst>
              <a:ext uri="{FF2B5EF4-FFF2-40B4-BE49-F238E27FC236}">
                <a16:creationId xmlns:a16="http://schemas.microsoft.com/office/drawing/2014/main" id="{33D2536F-3634-5E47-8ABE-F7726F53F04F}"/>
              </a:ext>
            </a:extLst>
          </p:cNvPr>
          <p:cNvSpPr>
            <a:spLocks noGrp="1"/>
          </p:cNvSpPr>
          <p:nvPr>
            <p:ph sz="half" idx="2"/>
          </p:nvPr>
        </p:nvSpPr>
        <p:spPr>
          <a:xfrm>
            <a:off x="2679514" y="1513604"/>
            <a:ext cx="6219044" cy="3880804"/>
          </a:xfrm>
        </p:spPr>
        <p:txBody>
          <a:bodyPr>
            <a:normAutofit/>
          </a:bodyPr>
          <a:lstStyle/>
          <a:p>
            <a:pPr marL="0" indent="0">
              <a:buNone/>
            </a:pPr>
            <a:r>
              <a:rPr lang="en-US" sz="2000" b="1" dirty="0">
                <a:latin typeface="+mj-lt"/>
              </a:rPr>
              <a:t>Patient-centered care to all seeking TB care</a:t>
            </a:r>
          </a:p>
          <a:p>
            <a:pPr>
              <a:lnSpc>
                <a:spcPct val="110000"/>
              </a:lnSpc>
              <a:spcBef>
                <a:spcPts val="0"/>
              </a:spcBef>
              <a:spcAft>
                <a:spcPts val="1200"/>
              </a:spcAft>
              <a:buClr>
                <a:schemeClr val="tx1">
                  <a:lumMod val="75000"/>
                  <a:lumOff val="25000"/>
                </a:schemeClr>
              </a:buClr>
            </a:pPr>
            <a:r>
              <a:rPr lang="en-US" sz="2000" dirty="0">
                <a:latin typeface="+mj-lt"/>
              </a:rPr>
              <a:t>Provide universal access to drugs &amp; diagnostics for all forms of TB, especially in high MDR-TB burden settings</a:t>
            </a:r>
          </a:p>
          <a:p>
            <a:pPr lvl="1">
              <a:lnSpc>
                <a:spcPct val="110000"/>
              </a:lnSpc>
              <a:spcBef>
                <a:spcPts val="0"/>
              </a:spcBef>
              <a:spcAft>
                <a:spcPts val="1200"/>
              </a:spcAft>
              <a:buClr>
                <a:schemeClr val="tx1">
                  <a:lumMod val="75000"/>
                  <a:lumOff val="25000"/>
                </a:schemeClr>
              </a:buClr>
            </a:pPr>
            <a:r>
              <a:rPr lang="en-US" sz="2000" b="1" dirty="0">
                <a:latin typeface="+mj-lt"/>
              </a:rPr>
              <a:t>Moldova: </a:t>
            </a:r>
            <a:r>
              <a:rPr lang="en-US" sz="2000" dirty="0">
                <a:latin typeface="+mj-lt"/>
              </a:rPr>
              <a:t>reduced </a:t>
            </a:r>
            <a:r>
              <a:rPr lang="en-GB" sz="2000" dirty="0">
                <a:solidFill>
                  <a:srgbClr val="000000"/>
                </a:solidFill>
                <a:latin typeface="+mj-lt"/>
                <a:ea typeface="MS Mincho" panose="02020609040205080304" pitchFamily="49" charset="-128"/>
                <a:cs typeface="Times New Roman" panose="02020603050405020304" pitchFamily="18" charset="0"/>
              </a:rPr>
              <a:t>MDR mortality by 73%</a:t>
            </a:r>
            <a:r>
              <a:rPr lang="en-US" sz="2000" dirty="0">
                <a:solidFill>
                  <a:srgbClr val="000000"/>
                </a:solidFill>
                <a:latin typeface="+mj-lt"/>
                <a:ea typeface="MS Mincho" panose="02020609040205080304" pitchFamily="49" charset="-128"/>
                <a:cs typeface="Times New Roman" panose="02020603050405020304" pitchFamily="18" charset="0"/>
              </a:rPr>
              <a:t> by 2045</a:t>
            </a:r>
          </a:p>
          <a:p>
            <a:pPr>
              <a:lnSpc>
                <a:spcPct val="110000"/>
              </a:lnSpc>
              <a:spcBef>
                <a:spcPts val="0"/>
              </a:spcBef>
              <a:spcAft>
                <a:spcPts val="1200"/>
              </a:spcAft>
              <a:buClr>
                <a:schemeClr val="tx1">
                  <a:lumMod val="75000"/>
                  <a:lumOff val="25000"/>
                </a:schemeClr>
              </a:buClr>
            </a:pPr>
            <a:r>
              <a:rPr lang="en-US" sz="2000" dirty="0">
                <a:latin typeface="+mj-lt"/>
              </a:rPr>
              <a:t>Prioritize improvements in private sector especially in countries where private sector is substantial</a:t>
            </a:r>
          </a:p>
          <a:p>
            <a:pPr lvl="1">
              <a:lnSpc>
                <a:spcPct val="110000"/>
              </a:lnSpc>
              <a:spcBef>
                <a:spcPts val="0"/>
              </a:spcBef>
              <a:spcAft>
                <a:spcPts val="1200"/>
              </a:spcAft>
              <a:buClr>
                <a:schemeClr val="tx1">
                  <a:lumMod val="75000"/>
                  <a:lumOff val="25000"/>
                </a:schemeClr>
              </a:buClr>
            </a:pPr>
            <a:r>
              <a:rPr lang="en-US" sz="2000" b="1" dirty="0">
                <a:solidFill>
                  <a:srgbClr val="000000"/>
                </a:solidFill>
                <a:latin typeface="+mj-lt"/>
                <a:ea typeface="MS Mincho" panose="02020609040205080304" pitchFamily="49" charset="-128"/>
                <a:cs typeface="Times New Roman" panose="02020603050405020304" pitchFamily="18" charset="0"/>
              </a:rPr>
              <a:t>I</a:t>
            </a:r>
            <a:r>
              <a:rPr lang="en-US" sz="2000" b="1" dirty="0">
                <a:latin typeface="+mj-lt"/>
              </a:rPr>
              <a:t>ndia: </a:t>
            </a:r>
            <a:r>
              <a:rPr lang="en-US" sz="2000" dirty="0">
                <a:solidFill>
                  <a:srgbClr val="000000"/>
                </a:solidFill>
                <a:latin typeface="+mj-lt"/>
                <a:ea typeface="MS Mincho" panose="02020609040205080304" pitchFamily="49" charset="-128"/>
                <a:cs typeface="Times New Roman" panose="02020603050405020304" pitchFamily="18" charset="0"/>
              </a:rPr>
              <a:t>reduced TB mortality by 21% by 2045</a:t>
            </a:r>
            <a:endParaRPr lang="en-US" sz="2000" dirty="0">
              <a:latin typeface="+mj-lt"/>
            </a:endParaRPr>
          </a:p>
          <a:p>
            <a:pPr marL="0" indent="0">
              <a:buNone/>
            </a:pPr>
            <a:endParaRPr lang="en-US" sz="2400" i="1" dirty="0">
              <a:latin typeface="+mj-lt"/>
            </a:endParaRPr>
          </a:p>
          <a:p>
            <a:pPr marL="0" indent="0">
              <a:buNone/>
            </a:pPr>
            <a:endParaRPr lang="en-US" dirty="0"/>
          </a:p>
        </p:txBody>
      </p:sp>
      <p:pic>
        <p:nvPicPr>
          <p:cNvPr id="6" name="Content Placeholder 5">
            <a:extLst>
              <a:ext uri="{FF2B5EF4-FFF2-40B4-BE49-F238E27FC236}">
                <a16:creationId xmlns:a16="http://schemas.microsoft.com/office/drawing/2014/main" id="{75DB5332-B32E-5940-BB52-564673E71F1C}"/>
              </a:ext>
            </a:extLst>
          </p:cNvPr>
          <p:cNvPicPr preferRelativeResize="0">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875" y="1847926"/>
            <a:ext cx="3719079" cy="4648849"/>
          </a:xfrm>
          <a:prstGeom prst="rect">
            <a:avLst/>
          </a:prstGeom>
        </p:spPr>
      </p:pic>
      <p:pic>
        <p:nvPicPr>
          <p:cNvPr id="13" name="Picture 12">
            <a:extLst>
              <a:ext uri="{FF2B5EF4-FFF2-40B4-BE49-F238E27FC236}">
                <a16:creationId xmlns:a16="http://schemas.microsoft.com/office/drawing/2014/main" id="{4B59C9D5-83FF-5940-8B4C-720D8528A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3559" y="5240626"/>
            <a:ext cx="3060441" cy="1718974"/>
          </a:xfrm>
          <a:prstGeom prst="rect">
            <a:avLst/>
          </a:prstGeom>
        </p:spPr>
      </p:pic>
      <p:pic>
        <p:nvPicPr>
          <p:cNvPr id="14" name="Picture 13">
            <a:extLst>
              <a:ext uri="{FF2B5EF4-FFF2-40B4-BE49-F238E27FC236}">
                <a16:creationId xmlns:a16="http://schemas.microsoft.com/office/drawing/2014/main" id="{F5FD9137-F008-A745-B661-378A957CDBCB}"/>
              </a:ext>
            </a:extLst>
          </p:cNvPr>
          <p:cNvPicPr>
            <a:picLocks noChangeAspect="1"/>
          </p:cNvPicPr>
          <p:nvPr/>
        </p:nvPicPr>
        <p:blipFill rotWithShape="1">
          <a:blip r:embed="rId5"/>
          <a:srcRect b="50000"/>
          <a:stretch/>
        </p:blipFill>
        <p:spPr>
          <a:xfrm>
            <a:off x="2842072" y="4556716"/>
            <a:ext cx="5871131" cy="1848016"/>
          </a:xfrm>
          <a:prstGeom prst="rect">
            <a:avLst/>
          </a:prstGeom>
        </p:spPr>
      </p:pic>
      <p:sp>
        <p:nvSpPr>
          <p:cNvPr id="15" name="TextBox 14">
            <a:extLst>
              <a:ext uri="{FF2B5EF4-FFF2-40B4-BE49-F238E27FC236}">
                <a16:creationId xmlns:a16="http://schemas.microsoft.com/office/drawing/2014/main" id="{53A32805-1C57-144A-B0AD-92E7BEC30454}"/>
              </a:ext>
            </a:extLst>
          </p:cNvPr>
          <p:cNvSpPr txBox="1"/>
          <p:nvPr/>
        </p:nvSpPr>
        <p:spPr>
          <a:xfrm>
            <a:off x="2842072" y="6454381"/>
            <a:ext cx="5893928" cy="415498"/>
          </a:xfrm>
          <a:prstGeom prst="rect">
            <a:avLst/>
          </a:prstGeom>
          <a:noFill/>
        </p:spPr>
        <p:txBody>
          <a:bodyPr wrap="square" rtlCol="0">
            <a:spAutoFit/>
          </a:bodyPr>
          <a:lstStyle/>
          <a:p>
            <a:r>
              <a:rPr lang="en-US" sz="1050" dirty="0">
                <a:latin typeface="+mj-lt"/>
              </a:rPr>
              <a:t>Adapted from Figure 5.; Reid, MJA et al (2019). Building a tuberculosis-free world: </a:t>
            </a:r>
          </a:p>
          <a:p>
            <a:r>
              <a:rPr lang="en-US" sz="1050" dirty="0">
                <a:latin typeface="+mj-lt"/>
              </a:rPr>
              <a:t> The </a:t>
            </a:r>
            <a:r>
              <a:rPr lang="en-US" sz="1050" i="1" dirty="0">
                <a:latin typeface="+mj-lt"/>
              </a:rPr>
              <a:t>Lancet</a:t>
            </a:r>
            <a:r>
              <a:rPr lang="en-US" sz="1050" dirty="0">
                <a:latin typeface="+mj-lt"/>
              </a:rPr>
              <a:t> Commission on tuberculosis</a:t>
            </a:r>
          </a:p>
        </p:txBody>
      </p:sp>
      <p:sp>
        <p:nvSpPr>
          <p:cNvPr id="16" name="TextBox 15">
            <a:extLst>
              <a:ext uri="{FF2B5EF4-FFF2-40B4-BE49-F238E27FC236}">
                <a16:creationId xmlns:a16="http://schemas.microsoft.com/office/drawing/2014/main" id="{60DFACFE-C94C-B34C-996D-056E7525EA58}"/>
              </a:ext>
            </a:extLst>
          </p:cNvPr>
          <p:cNvSpPr txBox="1"/>
          <p:nvPr/>
        </p:nvSpPr>
        <p:spPr>
          <a:xfrm>
            <a:off x="5925457" y="4546381"/>
            <a:ext cx="1360967" cy="276999"/>
          </a:xfrm>
          <a:prstGeom prst="rect">
            <a:avLst/>
          </a:prstGeom>
          <a:solidFill>
            <a:schemeClr val="bg1"/>
          </a:solidFill>
        </p:spPr>
        <p:txBody>
          <a:bodyPr wrap="square" rtlCol="0">
            <a:spAutoFit/>
          </a:bodyPr>
          <a:lstStyle/>
          <a:p>
            <a:r>
              <a:rPr lang="en-US" sz="1200" b="1" dirty="0">
                <a:latin typeface="+mj-lt"/>
              </a:rPr>
              <a:t>India</a:t>
            </a:r>
          </a:p>
        </p:txBody>
      </p:sp>
      <p:sp>
        <p:nvSpPr>
          <p:cNvPr id="17" name="TextBox 16">
            <a:extLst>
              <a:ext uri="{FF2B5EF4-FFF2-40B4-BE49-F238E27FC236}">
                <a16:creationId xmlns:a16="http://schemas.microsoft.com/office/drawing/2014/main" id="{B9EFCE30-1449-3E4F-86A8-1063A6F55997}"/>
              </a:ext>
            </a:extLst>
          </p:cNvPr>
          <p:cNvSpPr txBox="1"/>
          <p:nvPr/>
        </p:nvSpPr>
        <p:spPr>
          <a:xfrm>
            <a:off x="2956706" y="4569098"/>
            <a:ext cx="1360967" cy="276999"/>
          </a:xfrm>
          <a:prstGeom prst="rect">
            <a:avLst/>
          </a:prstGeom>
          <a:solidFill>
            <a:schemeClr val="bg1"/>
          </a:solidFill>
        </p:spPr>
        <p:txBody>
          <a:bodyPr wrap="square" rtlCol="0">
            <a:spAutoFit/>
          </a:bodyPr>
          <a:lstStyle/>
          <a:p>
            <a:r>
              <a:rPr lang="en-US" sz="1200" b="1" dirty="0">
                <a:latin typeface="+mj-lt"/>
              </a:rPr>
              <a:t>Moldova</a:t>
            </a:r>
          </a:p>
        </p:txBody>
      </p:sp>
    </p:spTree>
    <p:extLst>
      <p:ext uri="{BB962C8B-B14F-4D97-AF65-F5344CB8AC3E}">
        <p14:creationId xmlns:p14="http://schemas.microsoft.com/office/powerpoint/2010/main" val="103128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9D938B0-33CF-794B-939D-B016A30FC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6427"/>
            <a:ext cx="3857567" cy="4252864"/>
          </a:xfrm>
          <a:prstGeom prst="rect">
            <a:avLst/>
          </a:prstGeom>
        </p:spPr>
      </p:pic>
      <p:pic>
        <p:nvPicPr>
          <p:cNvPr id="7" name="Picture 6">
            <a:extLst>
              <a:ext uri="{FF2B5EF4-FFF2-40B4-BE49-F238E27FC236}">
                <a16:creationId xmlns:a16="http://schemas.microsoft.com/office/drawing/2014/main" id="{B0821C2E-F119-4847-83B5-89F18EF81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3559" y="5139026"/>
            <a:ext cx="3060441" cy="1718974"/>
          </a:xfrm>
          <a:prstGeom prst="rect">
            <a:avLst/>
          </a:prstGeom>
        </p:spPr>
      </p:pic>
      <p:sp>
        <p:nvSpPr>
          <p:cNvPr id="12" name="TextBox 11">
            <a:extLst>
              <a:ext uri="{FF2B5EF4-FFF2-40B4-BE49-F238E27FC236}">
                <a16:creationId xmlns:a16="http://schemas.microsoft.com/office/drawing/2014/main" id="{4FAC9ABF-ADFA-1844-BDB1-C4F16F604AAD}"/>
              </a:ext>
            </a:extLst>
          </p:cNvPr>
          <p:cNvSpPr txBox="1"/>
          <p:nvPr/>
        </p:nvSpPr>
        <p:spPr>
          <a:xfrm>
            <a:off x="3019649" y="6389904"/>
            <a:ext cx="5893928" cy="415498"/>
          </a:xfrm>
          <a:prstGeom prst="rect">
            <a:avLst/>
          </a:prstGeom>
          <a:noFill/>
        </p:spPr>
        <p:txBody>
          <a:bodyPr wrap="square" rtlCol="0">
            <a:spAutoFit/>
          </a:bodyPr>
          <a:lstStyle/>
          <a:p>
            <a:r>
              <a:rPr lang="en-US" sz="1050" dirty="0">
                <a:latin typeface="+mj-lt"/>
              </a:rPr>
              <a:t>Adapted from Figure 5.; Reid, MJA et al (2019). Building a tuberculosis-free world: </a:t>
            </a:r>
          </a:p>
          <a:p>
            <a:r>
              <a:rPr lang="en-US" sz="1050" dirty="0">
                <a:latin typeface="+mj-lt"/>
              </a:rPr>
              <a:t> The </a:t>
            </a:r>
            <a:r>
              <a:rPr lang="en-US" sz="1050" i="1" dirty="0">
                <a:latin typeface="+mj-lt"/>
              </a:rPr>
              <a:t>Lancet</a:t>
            </a:r>
            <a:r>
              <a:rPr lang="en-US" sz="1050" dirty="0">
                <a:latin typeface="+mj-lt"/>
              </a:rPr>
              <a:t> Commission on tuberculosis</a:t>
            </a:r>
          </a:p>
        </p:txBody>
      </p:sp>
      <p:sp>
        <p:nvSpPr>
          <p:cNvPr id="13" name="Title 1">
            <a:extLst>
              <a:ext uri="{FF2B5EF4-FFF2-40B4-BE49-F238E27FC236}">
                <a16:creationId xmlns:a16="http://schemas.microsoft.com/office/drawing/2014/main" id="{49CDEDB8-F566-9843-BD13-36C466F2CF66}"/>
              </a:ext>
            </a:extLst>
          </p:cNvPr>
          <p:cNvSpPr>
            <a:spLocks noGrp="1"/>
          </p:cNvSpPr>
          <p:nvPr>
            <p:ph type="title"/>
          </p:nvPr>
        </p:nvSpPr>
        <p:spPr>
          <a:xfrm>
            <a:off x="0" y="192086"/>
            <a:ext cx="7886700" cy="1325563"/>
          </a:xfrm>
        </p:spPr>
        <p:txBody>
          <a:bodyPr>
            <a:normAutofit fontScale="90000"/>
          </a:bodyPr>
          <a:lstStyle/>
          <a:p>
            <a:r>
              <a:rPr lang="en-US" sz="4000" i="1" spc="105" dirty="0">
                <a:solidFill>
                  <a:schemeClr val="tx1">
                    <a:lumMod val="75000"/>
                    <a:lumOff val="25000"/>
                  </a:schemeClr>
                </a:solidFill>
                <a:cs typeface="Arial" panose="020B0604020202020204" pitchFamily="34" charset="0"/>
              </a:rPr>
              <a:t>Building a Tuberculosis-free world:</a:t>
            </a:r>
            <a:br>
              <a:rPr lang="en-US" sz="3200" spc="105" dirty="0">
                <a:solidFill>
                  <a:schemeClr val="tx1">
                    <a:lumMod val="75000"/>
                    <a:lumOff val="25000"/>
                  </a:schemeClr>
                </a:solidFill>
                <a:cs typeface="Arial" panose="020B0604020202020204" pitchFamily="34" charset="0"/>
              </a:rPr>
            </a:br>
            <a:r>
              <a:rPr lang="en-US" sz="3200" spc="105" dirty="0">
                <a:solidFill>
                  <a:schemeClr val="tx1">
                    <a:lumMod val="75000"/>
                    <a:lumOff val="25000"/>
                  </a:schemeClr>
                </a:solidFill>
                <a:cs typeface="Arial" panose="020B0604020202020204" pitchFamily="34" charset="0"/>
              </a:rPr>
              <a:t>THE </a:t>
            </a:r>
            <a:r>
              <a:rPr lang="en-US" sz="3200" i="1" spc="105" dirty="0">
                <a:solidFill>
                  <a:schemeClr val="tx1">
                    <a:lumMod val="75000"/>
                    <a:lumOff val="25000"/>
                  </a:schemeClr>
                </a:solidFill>
                <a:cs typeface="Arial" panose="020B0604020202020204" pitchFamily="34" charset="0"/>
              </a:rPr>
              <a:t>LANCET</a:t>
            </a:r>
            <a:r>
              <a:rPr lang="en-US" sz="3200" spc="105" dirty="0">
                <a:solidFill>
                  <a:schemeClr val="tx1">
                    <a:lumMod val="75000"/>
                    <a:lumOff val="25000"/>
                  </a:schemeClr>
                </a:solidFill>
                <a:cs typeface="Arial" panose="020B0604020202020204" pitchFamily="34" charset="0"/>
              </a:rPr>
              <a:t> COMMISSION ON TUBERCULOSIS</a:t>
            </a:r>
            <a:r>
              <a:rPr lang="en-US" sz="3200" dirty="0"/>
              <a:t> Priority 2</a:t>
            </a:r>
          </a:p>
        </p:txBody>
      </p:sp>
      <p:pic>
        <p:nvPicPr>
          <p:cNvPr id="15" name="Picture 14">
            <a:extLst>
              <a:ext uri="{FF2B5EF4-FFF2-40B4-BE49-F238E27FC236}">
                <a16:creationId xmlns:a16="http://schemas.microsoft.com/office/drawing/2014/main" id="{EEF085F6-3A78-9C41-BE48-27AE80FAFC27}"/>
              </a:ext>
            </a:extLst>
          </p:cNvPr>
          <p:cNvPicPr>
            <a:picLocks noChangeAspect="1"/>
          </p:cNvPicPr>
          <p:nvPr/>
        </p:nvPicPr>
        <p:blipFill rotWithShape="1">
          <a:blip r:embed="rId4"/>
          <a:srcRect l="3951" t="48100"/>
          <a:stretch/>
        </p:blipFill>
        <p:spPr>
          <a:xfrm>
            <a:off x="3019648" y="4390422"/>
            <a:ext cx="5870448" cy="1996885"/>
          </a:xfrm>
          <a:prstGeom prst="rect">
            <a:avLst/>
          </a:prstGeom>
        </p:spPr>
      </p:pic>
      <p:sp>
        <p:nvSpPr>
          <p:cNvPr id="16" name="TextBox 15">
            <a:extLst>
              <a:ext uri="{FF2B5EF4-FFF2-40B4-BE49-F238E27FC236}">
                <a16:creationId xmlns:a16="http://schemas.microsoft.com/office/drawing/2014/main" id="{B25AEB04-4C6B-7640-8212-BED9ED5CB183}"/>
              </a:ext>
            </a:extLst>
          </p:cNvPr>
          <p:cNvSpPr txBox="1"/>
          <p:nvPr/>
        </p:nvSpPr>
        <p:spPr>
          <a:xfrm>
            <a:off x="6016659" y="4390422"/>
            <a:ext cx="1383606" cy="276999"/>
          </a:xfrm>
          <a:prstGeom prst="rect">
            <a:avLst/>
          </a:prstGeom>
          <a:solidFill>
            <a:schemeClr val="bg1"/>
          </a:solidFill>
        </p:spPr>
        <p:txBody>
          <a:bodyPr wrap="square" rtlCol="0">
            <a:spAutoFit/>
          </a:bodyPr>
          <a:lstStyle/>
          <a:p>
            <a:r>
              <a:rPr lang="en-US" sz="1200" b="1" dirty="0">
                <a:latin typeface="+mj-lt"/>
              </a:rPr>
              <a:t>South Africa</a:t>
            </a:r>
          </a:p>
        </p:txBody>
      </p:sp>
      <p:sp>
        <p:nvSpPr>
          <p:cNvPr id="17" name="TextBox 16">
            <a:extLst>
              <a:ext uri="{FF2B5EF4-FFF2-40B4-BE49-F238E27FC236}">
                <a16:creationId xmlns:a16="http://schemas.microsoft.com/office/drawing/2014/main" id="{F2531298-B2A4-2449-BBFA-8601B92DE8EA}"/>
              </a:ext>
            </a:extLst>
          </p:cNvPr>
          <p:cNvSpPr txBox="1"/>
          <p:nvPr/>
        </p:nvSpPr>
        <p:spPr>
          <a:xfrm>
            <a:off x="3019649" y="4364294"/>
            <a:ext cx="1360967" cy="276999"/>
          </a:xfrm>
          <a:prstGeom prst="rect">
            <a:avLst/>
          </a:prstGeom>
          <a:solidFill>
            <a:schemeClr val="bg1"/>
          </a:solidFill>
        </p:spPr>
        <p:txBody>
          <a:bodyPr wrap="square" rtlCol="0">
            <a:spAutoFit/>
          </a:bodyPr>
          <a:lstStyle/>
          <a:p>
            <a:r>
              <a:rPr lang="en-US" sz="1200" b="1" dirty="0">
                <a:latin typeface="+mj-lt"/>
              </a:rPr>
              <a:t>Kenya</a:t>
            </a:r>
          </a:p>
        </p:txBody>
      </p:sp>
      <p:sp>
        <p:nvSpPr>
          <p:cNvPr id="19" name="Content Placeholder 3">
            <a:extLst>
              <a:ext uri="{FF2B5EF4-FFF2-40B4-BE49-F238E27FC236}">
                <a16:creationId xmlns:a16="http://schemas.microsoft.com/office/drawing/2014/main" id="{6B7D9F2B-97ED-FD46-A938-B27D6FFD9883}"/>
              </a:ext>
            </a:extLst>
          </p:cNvPr>
          <p:cNvSpPr txBox="1">
            <a:spLocks/>
          </p:cNvSpPr>
          <p:nvPr/>
        </p:nvSpPr>
        <p:spPr>
          <a:xfrm>
            <a:off x="3019648" y="1562022"/>
            <a:ext cx="6124352" cy="38404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dirty="0">
                <a:latin typeface="+mj-lt"/>
              </a:rPr>
              <a:t>Reach all high-risk people &amp; populations:</a:t>
            </a:r>
          </a:p>
          <a:p>
            <a:pPr>
              <a:lnSpc>
                <a:spcPct val="110000"/>
              </a:lnSpc>
              <a:spcBef>
                <a:spcPts val="0"/>
              </a:spcBef>
              <a:spcAft>
                <a:spcPts val="1200"/>
              </a:spcAft>
              <a:buClr>
                <a:schemeClr val="tx1">
                  <a:lumMod val="75000"/>
                  <a:lumOff val="25000"/>
                </a:schemeClr>
              </a:buClr>
            </a:pPr>
            <a:r>
              <a:rPr lang="en-US" sz="2000" dirty="0">
                <a:latin typeface="+mj-lt"/>
              </a:rPr>
              <a:t>Active case finding and TB preventive therapy saves lives</a:t>
            </a:r>
          </a:p>
          <a:p>
            <a:pPr>
              <a:lnSpc>
                <a:spcPct val="110000"/>
              </a:lnSpc>
              <a:spcBef>
                <a:spcPts val="0"/>
              </a:spcBef>
              <a:spcAft>
                <a:spcPts val="1200"/>
              </a:spcAft>
              <a:buClr>
                <a:schemeClr val="tx1">
                  <a:lumMod val="75000"/>
                  <a:lumOff val="25000"/>
                </a:schemeClr>
              </a:buClr>
            </a:pPr>
            <a:r>
              <a:rPr lang="en-US" sz="2000" dirty="0">
                <a:latin typeface="+mj-lt"/>
              </a:rPr>
              <a:t>Targeted screening campaigns focused on high risk groups, especially people living with  HIV</a:t>
            </a:r>
          </a:p>
          <a:p>
            <a:pPr lvl="1">
              <a:lnSpc>
                <a:spcPct val="110000"/>
              </a:lnSpc>
              <a:spcBef>
                <a:spcPts val="0"/>
              </a:spcBef>
              <a:spcAft>
                <a:spcPts val="1200"/>
              </a:spcAft>
              <a:buClr>
                <a:schemeClr val="tx1">
                  <a:lumMod val="75000"/>
                  <a:lumOff val="25000"/>
                </a:schemeClr>
              </a:buClr>
            </a:pPr>
            <a:r>
              <a:rPr lang="en-US" sz="2000" b="1" dirty="0">
                <a:latin typeface="+mj-lt"/>
              </a:rPr>
              <a:t>Kenya: </a:t>
            </a:r>
            <a:r>
              <a:rPr lang="en-US" sz="2000" dirty="0">
                <a:solidFill>
                  <a:srgbClr val="000000"/>
                </a:solidFill>
                <a:latin typeface="+mj-lt"/>
                <a:ea typeface="MS Mincho" panose="02020609040205080304" pitchFamily="49" charset="-128"/>
                <a:cs typeface="Times New Roman" panose="02020603050405020304" pitchFamily="18" charset="0"/>
              </a:rPr>
              <a:t>reduced TB mortality by 33%  by 2045</a:t>
            </a:r>
          </a:p>
          <a:p>
            <a:pPr lvl="1">
              <a:lnSpc>
                <a:spcPct val="110000"/>
              </a:lnSpc>
              <a:spcBef>
                <a:spcPts val="0"/>
              </a:spcBef>
              <a:spcAft>
                <a:spcPts val="1200"/>
              </a:spcAft>
              <a:buClr>
                <a:schemeClr val="tx1">
                  <a:lumMod val="75000"/>
                  <a:lumOff val="25000"/>
                </a:schemeClr>
              </a:buClr>
            </a:pPr>
            <a:r>
              <a:rPr lang="en-US" sz="2000" b="1" dirty="0">
                <a:latin typeface="+mj-lt"/>
              </a:rPr>
              <a:t>South Africa: </a:t>
            </a:r>
            <a:r>
              <a:rPr lang="en-US" sz="2000" dirty="0">
                <a:latin typeface="+mj-lt"/>
              </a:rPr>
              <a:t>reduced mortality by 46% </a:t>
            </a:r>
            <a:r>
              <a:rPr lang="en-US" sz="2000" dirty="0">
                <a:solidFill>
                  <a:srgbClr val="000000"/>
                </a:solidFill>
                <a:latin typeface="+mj-lt"/>
                <a:ea typeface="MS Mincho" panose="02020609040205080304" pitchFamily="49" charset="-128"/>
                <a:cs typeface="Times New Roman" panose="02020603050405020304" pitchFamily="18" charset="0"/>
              </a:rPr>
              <a:t> by 2045</a:t>
            </a:r>
            <a:endParaRPr lang="en-US" sz="2000" i="1" dirty="0">
              <a:latin typeface="+mj-lt"/>
            </a:endParaRPr>
          </a:p>
          <a:p>
            <a:pPr marL="0" indent="0">
              <a:buFont typeface="Arial" panose="020B0604020202020204" pitchFamily="34" charset="0"/>
              <a:buNone/>
            </a:pPr>
            <a:endParaRPr lang="en-US" sz="2000" dirty="0"/>
          </a:p>
        </p:txBody>
      </p:sp>
    </p:spTree>
    <p:extLst>
      <p:ext uri="{BB962C8B-B14F-4D97-AF65-F5344CB8AC3E}">
        <p14:creationId xmlns:p14="http://schemas.microsoft.com/office/powerpoint/2010/main" val="1517648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F6E81674-3CC9-E942-A643-172EE60E71F9}"/>
              </a:ext>
            </a:extLst>
          </p:cNvPr>
          <p:cNvSpPr txBox="1">
            <a:spLocks/>
          </p:cNvSpPr>
          <p:nvPr/>
        </p:nvSpPr>
        <p:spPr>
          <a:xfrm>
            <a:off x="565719" y="1384059"/>
            <a:ext cx="5399604" cy="38808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t>Solutions: Invest to accelerate new tools </a:t>
            </a:r>
          </a:p>
          <a:p>
            <a:endParaRPr lang="en-US" sz="2200" dirty="0">
              <a:latin typeface="+mj-lt"/>
            </a:endParaRPr>
          </a:p>
        </p:txBody>
      </p:sp>
      <p:sp>
        <p:nvSpPr>
          <p:cNvPr id="3" name="TextBox 2">
            <a:extLst>
              <a:ext uri="{FF2B5EF4-FFF2-40B4-BE49-F238E27FC236}">
                <a16:creationId xmlns:a16="http://schemas.microsoft.com/office/drawing/2014/main" id="{95A32378-692B-B349-8090-113854913E2B}"/>
              </a:ext>
            </a:extLst>
          </p:cNvPr>
          <p:cNvSpPr txBox="1"/>
          <p:nvPr/>
        </p:nvSpPr>
        <p:spPr>
          <a:xfrm>
            <a:off x="0" y="6596390"/>
            <a:ext cx="2772708" cy="261610"/>
          </a:xfrm>
          <a:prstGeom prst="rect">
            <a:avLst/>
          </a:prstGeom>
          <a:noFill/>
        </p:spPr>
        <p:txBody>
          <a:bodyPr wrap="square" rtlCol="0">
            <a:spAutoFit/>
          </a:bodyPr>
          <a:lstStyle/>
          <a:p>
            <a:r>
              <a:rPr lang="en-US" sz="1100" dirty="0"/>
              <a:t>Sources: TAG report (2018)</a:t>
            </a:r>
          </a:p>
        </p:txBody>
      </p:sp>
      <p:pic>
        <p:nvPicPr>
          <p:cNvPr id="53" name="Picture 52">
            <a:extLst>
              <a:ext uri="{FF2B5EF4-FFF2-40B4-BE49-F238E27FC236}">
                <a16:creationId xmlns:a16="http://schemas.microsoft.com/office/drawing/2014/main" id="{76D6CF3A-C354-E54E-8AF4-27CD6BAFC9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24979"/>
            <a:ext cx="4057650" cy="5072062"/>
          </a:xfrm>
          <a:prstGeom prst="rect">
            <a:avLst/>
          </a:prstGeom>
        </p:spPr>
      </p:pic>
      <p:pic>
        <p:nvPicPr>
          <p:cNvPr id="8" name="Picture 7">
            <a:extLst>
              <a:ext uri="{FF2B5EF4-FFF2-40B4-BE49-F238E27FC236}">
                <a16:creationId xmlns:a16="http://schemas.microsoft.com/office/drawing/2014/main" id="{FDCD0CE7-35D9-8D4C-9EA6-764212CBEA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3559" y="5139026"/>
            <a:ext cx="3060441" cy="1718974"/>
          </a:xfrm>
          <a:prstGeom prst="rect">
            <a:avLst/>
          </a:prstGeom>
        </p:spPr>
      </p:pic>
      <p:sp>
        <p:nvSpPr>
          <p:cNvPr id="9" name="TextBox 8">
            <a:extLst>
              <a:ext uri="{FF2B5EF4-FFF2-40B4-BE49-F238E27FC236}">
                <a16:creationId xmlns:a16="http://schemas.microsoft.com/office/drawing/2014/main" id="{278107A8-D8B4-284E-8F5F-2BFA810EFDD0}"/>
              </a:ext>
            </a:extLst>
          </p:cNvPr>
          <p:cNvSpPr txBox="1"/>
          <p:nvPr/>
        </p:nvSpPr>
        <p:spPr>
          <a:xfrm>
            <a:off x="5210595" y="1846992"/>
            <a:ext cx="3931533" cy="5078313"/>
          </a:xfrm>
          <a:prstGeom prst="rect">
            <a:avLst/>
          </a:prstGeom>
          <a:noFill/>
        </p:spPr>
        <p:txBody>
          <a:bodyPr wrap="square" rtlCol="0">
            <a:spAutoFit/>
          </a:bodyPr>
          <a:lstStyle/>
          <a:p>
            <a:r>
              <a:rPr lang="en-US" b="1" dirty="0">
                <a:latin typeface="+mj-lt"/>
              </a:rPr>
              <a:t>The cost of R&amp;D inaction is huge</a:t>
            </a:r>
            <a:r>
              <a:rPr lang="en-US" dirty="0">
                <a:latin typeface="+mj-lt"/>
              </a:rPr>
              <a:t>: Expressed in monetary terms, ongoing TB deaths, even if we scale up all proven strategies, will cost economies substantially:</a:t>
            </a:r>
          </a:p>
          <a:p>
            <a:endParaRPr lang="en-US" dirty="0">
              <a:latin typeface="+mj-lt"/>
            </a:endParaRPr>
          </a:p>
          <a:p>
            <a:r>
              <a:rPr lang="en-US" b="1" dirty="0">
                <a:latin typeface="+mj-lt"/>
              </a:rPr>
              <a:t>India: </a:t>
            </a:r>
            <a:r>
              <a:rPr lang="en-US" dirty="0">
                <a:latin typeface="+mj-lt"/>
              </a:rPr>
              <a:t>US$31.7bn per year from </a:t>
            </a:r>
            <a:r>
              <a:rPr lang="en-US" dirty="0" err="1">
                <a:latin typeface="+mj-lt"/>
              </a:rPr>
              <a:t>unaverted</a:t>
            </a:r>
            <a:r>
              <a:rPr lang="en-US" dirty="0">
                <a:latin typeface="+mj-lt"/>
              </a:rPr>
              <a:t> TB deaths</a:t>
            </a:r>
          </a:p>
          <a:p>
            <a:endParaRPr lang="en-US" dirty="0">
              <a:latin typeface="+mj-lt"/>
            </a:endParaRPr>
          </a:p>
          <a:p>
            <a:r>
              <a:rPr lang="en-US" b="1" dirty="0">
                <a:latin typeface="+mj-lt"/>
              </a:rPr>
              <a:t>Kenya: </a:t>
            </a:r>
            <a:r>
              <a:rPr lang="en-US" dirty="0">
                <a:latin typeface="+mj-lt"/>
              </a:rPr>
              <a:t>US$2.7bn per year from </a:t>
            </a:r>
            <a:r>
              <a:rPr lang="en-US" dirty="0" err="1">
                <a:latin typeface="+mj-lt"/>
              </a:rPr>
              <a:t>unaverted</a:t>
            </a:r>
            <a:r>
              <a:rPr lang="en-US" dirty="0">
                <a:latin typeface="+mj-lt"/>
              </a:rPr>
              <a:t> TB deaths</a:t>
            </a:r>
          </a:p>
          <a:p>
            <a:endParaRPr lang="en-US" dirty="0">
              <a:latin typeface="+mj-lt"/>
            </a:endParaRPr>
          </a:p>
          <a:p>
            <a:r>
              <a:rPr lang="en-US" b="1" dirty="0">
                <a:latin typeface="+mj-lt"/>
              </a:rPr>
              <a:t>Moldova: </a:t>
            </a:r>
            <a:r>
              <a:rPr lang="en-US" dirty="0">
                <a:latin typeface="+mj-lt"/>
              </a:rPr>
              <a:t>US$35mn per year from </a:t>
            </a:r>
            <a:r>
              <a:rPr lang="en-US" dirty="0" err="1">
                <a:latin typeface="+mj-lt"/>
              </a:rPr>
              <a:t>unaverted</a:t>
            </a:r>
            <a:r>
              <a:rPr lang="en-US" dirty="0">
                <a:latin typeface="+mj-lt"/>
              </a:rPr>
              <a:t> TB deaths</a:t>
            </a:r>
          </a:p>
          <a:p>
            <a:endParaRPr lang="en-US" dirty="0">
              <a:latin typeface="+mj-lt"/>
            </a:endParaRPr>
          </a:p>
          <a:p>
            <a:r>
              <a:rPr lang="en-US" dirty="0">
                <a:latin typeface="+mj-lt"/>
              </a:rPr>
              <a:t>Greater investment in R&amp;D is necessary to avert these deaths</a:t>
            </a:r>
          </a:p>
          <a:p>
            <a:endParaRPr lang="en-US" dirty="0"/>
          </a:p>
        </p:txBody>
      </p:sp>
      <p:pic>
        <p:nvPicPr>
          <p:cNvPr id="4" name="Picture 3">
            <a:extLst>
              <a:ext uri="{FF2B5EF4-FFF2-40B4-BE49-F238E27FC236}">
                <a16:creationId xmlns:a16="http://schemas.microsoft.com/office/drawing/2014/main" id="{15C02769-F16B-6844-9140-45D145A775E6}"/>
              </a:ext>
            </a:extLst>
          </p:cNvPr>
          <p:cNvPicPr>
            <a:picLocks noChangeAspect="1"/>
          </p:cNvPicPr>
          <p:nvPr/>
        </p:nvPicPr>
        <p:blipFill>
          <a:blip r:embed="rId5"/>
          <a:stretch>
            <a:fillRect/>
          </a:stretch>
        </p:blipFill>
        <p:spPr>
          <a:xfrm>
            <a:off x="2495981" y="1907142"/>
            <a:ext cx="2184400" cy="4114800"/>
          </a:xfrm>
          <a:prstGeom prst="rect">
            <a:avLst/>
          </a:prstGeom>
        </p:spPr>
      </p:pic>
      <p:sp>
        <p:nvSpPr>
          <p:cNvPr id="11" name="TextBox 10">
            <a:extLst>
              <a:ext uri="{FF2B5EF4-FFF2-40B4-BE49-F238E27FC236}">
                <a16:creationId xmlns:a16="http://schemas.microsoft.com/office/drawing/2014/main" id="{D877F94D-B49F-6047-A99D-F6B00522B392}"/>
              </a:ext>
            </a:extLst>
          </p:cNvPr>
          <p:cNvSpPr txBox="1"/>
          <p:nvPr/>
        </p:nvSpPr>
        <p:spPr>
          <a:xfrm>
            <a:off x="2495981" y="6048953"/>
            <a:ext cx="2284619" cy="738664"/>
          </a:xfrm>
          <a:prstGeom prst="rect">
            <a:avLst/>
          </a:prstGeom>
          <a:noFill/>
        </p:spPr>
        <p:txBody>
          <a:bodyPr wrap="square" rtlCol="0">
            <a:spAutoFit/>
          </a:bodyPr>
          <a:lstStyle/>
          <a:p>
            <a:r>
              <a:rPr lang="en-US" sz="1050" dirty="0">
                <a:latin typeface="+mj-lt"/>
              </a:rPr>
              <a:t>Adapted from Figure  9; Reid, MJA et al (2019). Building a tuberculosis-free world:  The </a:t>
            </a:r>
            <a:r>
              <a:rPr lang="en-US" sz="1050" i="1" dirty="0">
                <a:latin typeface="+mj-lt"/>
              </a:rPr>
              <a:t>Lancet</a:t>
            </a:r>
            <a:r>
              <a:rPr lang="en-US" sz="1050" dirty="0">
                <a:latin typeface="+mj-lt"/>
              </a:rPr>
              <a:t> Commission on tuberculosis</a:t>
            </a:r>
          </a:p>
        </p:txBody>
      </p:sp>
      <p:sp>
        <p:nvSpPr>
          <p:cNvPr id="13" name="TextBox 12">
            <a:extLst>
              <a:ext uri="{FF2B5EF4-FFF2-40B4-BE49-F238E27FC236}">
                <a16:creationId xmlns:a16="http://schemas.microsoft.com/office/drawing/2014/main" id="{C7D06338-0898-B744-AEB5-2CAF3BDD9B54}"/>
              </a:ext>
            </a:extLst>
          </p:cNvPr>
          <p:cNvSpPr txBox="1"/>
          <p:nvPr/>
        </p:nvSpPr>
        <p:spPr>
          <a:xfrm>
            <a:off x="2494109" y="1805213"/>
            <a:ext cx="2186272" cy="261610"/>
          </a:xfrm>
          <a:prstGeom prst="rect">
            <a:avLst/>
          </a:prstGeom>
          <a:solidFill>
            <a:schemeClr val="bg1"/>
          </a:solidFill>
        </p:spPr>
        <p:txBody>
          <a:bodyPr wrap="square" rtlCol="0">
            <a:spAutoFit/>
          </a:bodyPr>
          <a:lstStyle/>
          <a:p>
            <a:r>
              <a:rPr lang="en-US" sz="1100" b="1" dirty="0">
                <a:latin typeface="+mj-lt"/>
              </a:rPr>
              <a:t>India</a:t>
            </a:r>
          </a:p>
        </p:txBody>
      </p:sp>
      <p:sp>
        <p:nvSpPr>
          <p:cNvPr id="14" name="TextBox 13">
            <a:extLst>
              <a:ext uri="{FF2B5EF4-FFF2-40B4-BE49-F238E27FC236}">
                <a16:creationId xmlns:a16="http://schemas.microsoft.com/office/drawing/2014/main" id="{B35A395B-6492-9543-B8BD-A050CB480054}"/>
              </a:ext>
            </a:extLst>
          </p:cNvPr>
          <p:cNvSpPr txBox="1"/>
          <p:nvPr/>
        </p:nvSpPr>
        <p:spPr>
          <a:xfrm>
            <a:off x="2497496" y="4495899"/>
            <a:ext cx="1360967" cy="261610"/>
          </a:xfrm>
          <a:prstGeom prst="rect">
            <a:avLst/>
          </a:prstGeom>
          <a:solidFill>
            <a:schemeClr val="bg1"/>
          </a:solidFill>
        </p:spPr>
        <p:txBody>
          <a:bodyPr wrap="square" rtlCol="0">
            <a:spAutoFit/>
          </a:bodyPr>
          <a:lstStyle/>
          <a:p>
            <a:r>
              <a:rPr lang="en-US" sz="1100" b="1" dirty="0">
                <a:latin typeface="+mj-lt"/>
              </a:rPr>
              <a:t>Moldova</a:t>
            </a:r>
          </a:p>
        </p:txBody>
      </p:sp>
      <p:sp>
        <p:nvSpPr>
          <p:cNvPr id="15" name="TextBox 14">
            <a:extLst>
              <a:ext uri="{FF2B5EF4-FFF2-40B4-BE49-F238E27FC236}">
                <a16:creationId xmlns:a16="http://schemas.microsoft.com/office/drawing/2014/main" id="{2368AAF4-FAB1-EE48-9569-9E37A0B9F906}"/>
              </a:ext>
            </a:extLst>
          </p:cNvPr>
          <p:cNvSpPr txBox="1"/>
          <p:nvPr/>
        </p:nvSpPr>
        <p:spPr>
          <a:xfrm>
            <a:off x="2494109" y="3164372"/>
            <a:ext cx="1360967" cy="261610"/>
          </a:xfrm>
          <a:prstGeom prst="rect">
            <a:avLst/>
          </a:prstGeom>
          <a:solidFill>
            <a:schemeClr val="bg1"/>
          </a:solidFill>
        </p:spPr>
        <p:txBody>
          <a:bodyPr wrap="square" rtlCol="0">
            <a:spAutoFit/>
          </a:bodyPr>
          <a:lstStyle/>
          <a:p>
            <a:r>
              <a:rPr lang="en-US" sz="1100" b="1" dirty="0">
                <a:latin typeface="+mj-lt"/>
              </a:rPr>
              <a:t>Kenya</a:t>
            </a:r>
          </a:p>
        </p:txBody>
      </p:sp>
      <p:sp>
        <p:nvSpPr>
          <p:cNvPr id="17" name="Title 1">
            <a:extLst>
              <a:ext uri="{FF2B5EF4-FFF2-40B4-BE49-F238E27FC236}">
                <a16:creationId xmlns:a16="http://schemas.microsoft.com/office/drawing/2014/main" id="{4BF0F9C3-8A97-4346-A26F-BE739ED4DD79}"/>
              </a:ext>
            </a:extLst>
          </p:cNvPr>
          <p:cNvSpPr>
            <a:spLocks noGrp="1"/>
          </p:cNvSpPr>
          <p:nvPr>
            <p:ph type="title"/>
          </p:nvPr>
        </p:nvSpPr>
        <p:spPr>
          <a:xfrm>
            <a:off x="114300" y="-27346"/>
            <a:ext cx="7886700" cy="1325563"/>
          </a:xfrm>
        </p:spPr>
        <p:txBody>
          <a:bodyPr>
            <a:normAutofit fontScale="90000"/>
          </a:bodyPr>
          <a:lstStyle/>
          <a:p>
            <a:r>
              <a:rPr lang="en-US" sz="4000" i="1" spc="105" dirty="0">
                <a:solidFill>
                  <a:schemeClr val="tx1">
                    <a:lumMod val="75000"/>
                    <a:lumOff val="25000"/>
                  </a:schemeClr>
                </a:solidFill>
                <a:cs typeface="Arial" panose="020B0604020202020204" pitchFamily="34" charset="0"/>
              </a:rPr>
              <a:t>Building a Tuberculosis-free world:</a:t>
            </a:r>
            <a:br>
              <a:rPr lang="en-US" sz="3200" spc="105" dirty="0">
                <a:solidFill>
                  <a:schemeClr val="tx1">
                    <a:lumMod val="75000"/>
                    <a:lumOff val="25000"/>
                  </a:schemeClr>
                </a:solidFill>
                <a:cs typeface="Arial" panose="020B0604020202020204" pitchFamily="34" charset="0"/>
              </a:rPr>
            </a:br>
            <a:r>
              <a:rPr lang="en-US" sz="3200" spc="105" dirty="0">
                <a:solidFill>
                  <a:schemeClr val="tx1">
                    <a:lumMod val="75000"/>
                    <a:lumOff val="25000"/>
                  </a:schemeClr>
                </a:solidFill>
                <a:cs typeface="Arial" panose="020B0604020202020204" pitchFamily="34" charset="0"/>
              </a:rPr>
              <a:t>THE </a:t>
            </a:r>
            <a:r>
              <a:rPr lang="en-US" sz="3200" i="1" spc="105" dirty="0">
                <a:solidFill>
                  <a:schemeClr val="tx1">
                    <a:lumMod val="75000"/>
                    <a:lumOff val="25000"/>
                  </a:schemeClr>
                </a:solidFill>
                <a:cs typeface="Arial" panose="020B0604020202020204" pitchFamily="34" charset="0"/>
              </a:rPr>
              <a:t>LANCET</a:t>
            </a:r>
            <a:r>
              <a:rPr lang="en-US" sz="3200" spc="105" dirty="0">
                <a:solidFill>
                  <a:schemeClr val="tx1">
                    <a:lumMod val="75000"/>
                    <a:lumOff val="25000"/>
                  </a:schemeClr>
                </a:solidFill>
                <a:cs typeface="Arial" panose="020B0604020202020204" pitchFamily="34" charset="0"/>
              </a:rPr>
              <a:t> COMMISSION ON TUBERCULOSIS</a:t>
            </a:r>
            <a:r>
              <a:rPr lang="en-US" sz="3200" dirty="0"/>
              <a:t> Priority 3</a:t>
            </a:r>
          </a:p>
        </p:txBody>
      </p:sp>
    </p:spTree>
    <p:extLst>
      <p:ext uri="{BB962C8B-B14F-4D97-AF65-F5344CB8AC3E}">
        <p14:creationId xmlns:p14="http://schemas.microsoft.com/office/powerpoint/2010/main" val="3457606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D6B45A-1CCE-E14D-A757-86A450CC37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257" y="1568769"/>
            <a:ext cx="4057650" cy="5072062"/>
          </a:xfrm>
          <a:prstGeom prst="rect">
            <a:avLst/>
          </a:prstGeom>
        </p:spPr>
      </p:pic>
      <p:pic>
        <p:nvPicPr>
          <p:cNvPr id="9" name="Picture 8">
            <a:extLst>
              <a:ext uri="{FF2B5EF4-FFF2-40B4-BE49-F238E27FC236}">
                <a16:creationId xmlns:a16="http://schemas.microsoft.com/office/drawing/2014/main" id="{49F8A1A9-72BC-1A41-AE67-65CD5D7515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9797" y="5687691"/>
            <a:ext cx="3060441" cy="1170309"/>
          </a:xfrm>
          <a:prstGeom prst="rect">
            <a:avLst/>
          </a:prstGeom>
        </p:spPr>
      </p:pic>
      <p:pic>
        <p:nvPicPr>
          <p:cNvPr id="10" name="Picture 9">
            <a:extLst>
              <a:ext uri="{FF2B5EF4-FFF2-40B4-BE49-F238E27FC236}">
                <a16:creationId xmlns:a16="http://schemas.microsoft.com/office/drawing/2014/main" id="{CABB38AA-CFBF-314D-A0A8-B2A7FCE12C53}"/>
              </a:ext>
            </a:extLst>
          </p:cNvPr>
          <p:cNvPicPr>
            <a:picLocks noChangeAspect="1"/>
          </p:cNvPicPr>
          <p:nvPr/>
        </p:nvPicPr>
        <p:blipFill rotWithShape="1">
          <a:blip r:embed="rId4">
            <a:extLst>
              <a:ext uri="{28A0092B-C50C-407E-A947-70E740481C1C}">
                <a14:useLocalDpi xmlns:a14="http://schemas.microsoft.com/office/drawing/2010/main" val="0"/>
              </a:ext>
            </a:extLst>
          </a:blip>
          <a:srcRect l="6699" t="54512"/>
          <a:stretch/>
        </p:blipFill>
        <p:spPr>
          <a:xfrm>
            <a:off x="7426996" y="5687691"/>
            <a:ext cx="2062408" cy="1256894"/>
          </a:xfrm>
          <a:prstGeom prst="rect">
            <a:avLst/>
          </a:prstGeom>
        </p:spPr>
      </p:pic>
      <p:sp>
        <p:nvSpPr>
          <p:cNvPr id="12" name="Content Placeholder 3">
            <a:extLst>
              <a:ext uri="{FF2B5EF4-FFF2-40B4-BE49-F238E27FC236}">
                <a16:creationId xmlns:a16="http://schemas.microsoft.com/office/drawing/2014/main" id="{F6E81674-3CC9-E942-A643-172EE60E71F9}"/>
              </a:ext>
            </a:extLst>
          </p:cNvPr>
          <p:cNvSpPr txBox="1">
            <a:spLocks/>
          </p:cNvSpPr>
          <p:nvPr/>
        </p:nvSpPr>
        <p:spPr>
          <a:xfrm>
            <a:off x="3027888" y="1806887"/>
            <a:ext cx="6116111" cy="38808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t>Solutions: Invest to accelerate new tools </a:t>
            </a:r>
          </a:p>
          <a:p>
            <a:r>
              <a:rPr lang="en-US" sz="2200" dirty="0">
                <a:latin typeface="+mj-lt"/>
              </a:rPr>
              <a:t>Still significant R&amp;D annual funding gap of $1.3 Billion to achieve breakthroughs needed</a:t>
            </a:r>
          </a:p>
          <a:p>
            <a:r>
              <a:rPr lang="en-US" sz="2200" dirty="0">
                <a:latin typeface="+mj-lt"/>
              </a:rPr>
              <a:t>To close this funding gap:</a:t>
            </a:r>
          </a:p>
          <a:p>
            <a:pPr lvl="1"/>
            <a:r>
              <a:rPr lang="en-US" sz="2200" i="1" dirty="0">
                <a:latin typeface="+mj-lt"/>
              </a:rPr>
              <a:t>Increased funding from LMICs</a:t>
            </a:r>
          </a:p>
          <a:p>
            <a:pPr lvl="2"/>
            <a:r>
              <a:rPr lang="en-US" sz="2200" i="1" dirty="0">
                <a:latin typeface="+mj-lt"/>
              </a:rPr>
              <a:t>Matching grants for R&amp;D </a:t>
            </a:r>
          </a:p>
          <a:p>
            <a:pPr lvl="1"/>
            <a:r>
              <a:rPr lang="en-US" sz="2200" i="1" dirty="0">
                <a:latin typeface="+mj-lt"/>
              </a:rPr>
              <a:t>Creative models of private sector investment</a:t>
            </a:r>
          </a:p>
          <a:p>
            <a:pPr lvl="2"/>
            <a:r>
              <a:rPr lang="en-US" sz="2200" i="1" dirty="0">
                <a:latin typeface="+mj-lt"/>
              </a:rPr>
              <a:t>Pull strategies: e.g., Life Prize</a:t>
            </a:r>
          </a:p>
          <a:p>
            <a:pPr lvl="1"/>
            <a:r>
              <a:rPr lang="en-US" sz="2200" i="1" dirty="0">
                <a:latin typeface="+mj-lt"/>
              </a:rPr>
              <a:t>Continued increased investment from HICs</a:t>
            </a:r>
          </a:p>
          <a:p>
            <a:endParaRPr lang="en-US" sz="2200" b="1" dirty="0">
              <a:solidFill>
                <a:srgbClr val="FF0000"/>
              </a:solidFill>
              <a:latin typeface="+mj-lt"/>
            </a:endParaRPr>
          </a:p>
          <a:p>
            <a:endParaRPr lang="en-US" sz="2200" dirty="0">
              <a:latin typeface="+mj-lt"/>
            </a:endParaRPr>
          </a:p>
        </p:txBody>
      </p:sp>
      <p:sp>
        <p:nvSpPr>
          <p:cNvPr id="3" name="TextBox 2">
            <a:extLst>
              <a:ext uri="{FF2B5EF4-FFF2-40B4-BE49-F238E27FC236}">
                <a16:creationId xmlns:a16="http://schemas.microsoft.com/office/drawing/2014/main" id="{95A32378-692B-B349-8090-113854913E2B}"/>
              </a:ext>
            </a:extLst>
          </p:cNvPr>
          <p:cNvSpPr txBox="1"/>
          <p:nvPr/>
        </p:nvSpPr>
        <p:spPr>
          <a:xfrm>
            <a:off x="-1" y="6596390"/>
            <a:ext cx="4827181" cy="261610"/>
          </a:xfrm>
          <a:prstGeom prst="rect">
            <a:avLst/>
          </a:prstGeom>
          <a:noFill/>
        </p:spPr>
        <p:txBody>
          <a:bodyPr wrap="square" rtlCol="0">
            <a:spAutoFit/>
          </a:bodyPr>
          <a:lstStyle/>
          <a:p>
            <a:r>
              <a:rPr lang="en-US" sz="1100" dirty="0"/>
              <a:t>Sources: Stop TB Partnership (2015); TAG report (2018).</a:t>
            </a:r>
          </a:p>
        </p:txBody>
      </p:sp>
      <p:sp>
        <p:nvSpPr>
          <p:cNvPr id="11" name="Title 1">
            <a:extLst>
              <a:ext uri="{FF2B5EF4-FFF2-40B4-BE49-F238E27FC236}">
                <a16:creationId xmlns:a16="http://schemas.microsoft.com/office/drawing/2014/main" id="{62D41B8A-C8DE-BB48-A2BB-FA34C6290BE1}"/>
              </a:ext>
            </a:extLst>
          </p:cNvPr>
          <p:cNvSpPr>
            <a:spLocks noGrp="1"/>
          </p:cNvSpPr>
          <p:nvPr>
            <p:ph type="title"/>
          </p:nvPr>
        </p:nvSpPr>
        <p:spPr>
          <a:xfrm>
            <a:off x="0" y="0"/>
            <a:ext cx="7886700" cy="1325563"/>
          </a:xfrm>
        </p:spPr>
        <p:txBody>
          <a:bodyPr>
            <a:noAutofit/>
          </a:bodyPr>
          <a:lstStyle/>
          <a:p>
            <a:r>
              <a:rPr lang="en-US" sz="3000" i="1" spc="105" dirty="0">
                <a:solidFill>
                  <a:schemeClr val="tx1">
                    <a:lumMod val="75000"/>
                    <a:lumOff val="25000"/>
                  </a:schemeClr>
                </a:solidFill>
                <a:cs typeface="Arial" panose="020B0604020202020204" pitchFamily="34" charset="0"/>
              </a:rPr>
              <a:t>Building a Tuberculosis-free world:</a:t>
            </a:r>
            <a:br>
              <a:rPr lang="en-US" sz="3000" spc="105" dirty="0">
                <a:solidFill>
                  <a:schemeClr val="tx1">
                    <a:lumMod val="75000"/>
                    <a:lumOff val="25000"/>
                  </a:schemeClr>
                </a:solidFill>
                <a:cs typeface="Arial" panose="020B0604020202020204" pitchFamily="34" charset="0"/>
              </a:rPr>
            </a:br>
            <a:r>
              <a:rPr lang="en-US" sz="3000" spc="105" dirty="0">
                <a:solidFill>
                  <a:schemeClr val="tx1">
                    <a:lumMod val="75000"/>
                    <a:lumOff val="25000"/>
                  </a:schemeClr>
                </a:solidFill>
                <a:cs typeface="Arial" panose="020B0604020202020204" pitchFamily="34" charset="0"/>
              </a:rPr>
              <a:t>THE </a:t>
            </a:r>
            <a:r>
              <a:rPr lang="en-US" sz="3000" i="1" spc="105" dirty="0">
                <a:solidFill>
                  <a:schemeClr val="tx1">
                    <a:lumMod val="75000"/>
                    <a:lumOff val="25000"/>
                  </a:schemeClr>
                </a:solidFill>
                <a:cs typeface="Arial" panose="020B0604020202020204" pitchFamily="34" charset="0"/>
              </a:rPr>
              <a:t>LANCET</a:t>
            </a:r>
            <a:r>
              <a:rPr lang="en-US" sz="3000" spc="105" dirty="0">
                <a:solidFill>
                  <a:schemeClr val="tx1">
                    <a:lumMod val="75000"/>
                    <a:lumOff val="25000"/>
                  </a:schemeClr>
                </a:solidFill>
                <a:cs typeface="Arial" panose="020B0604020202020204" pitchFamily="34" charset="0"/>
              </a:rPr>
              <a:t> COMMISSION ON TUBERCULOSIS</a:t>
            </a:r>
            <a:r>
              <a:rPr lang="en-US" sz="3000" dirty="0"/>
              <a:t> Priority 3</a:t>
            </a:r>
          </a:p>
        </p:txBody>
      </p:sp>
    </p:spTree>
    <p:extLst>
      <p:ext uri="{BB962C8B-B14F-4D97-AF65-F5344CB8AC3E}">
        <p14:creationId xmlns:p14="http://schemas.microsoft.com/office/powerpoint/2010/main" val="947070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6C0108-06AE-A049-9A3D-323CE78EF8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29" y="1238879"/>
            <a:ext cx="4389120" cy="5486400"/>
          </a:xfrm>
          <a:prstGeom prst="rect">
            <a:avLst/>
          </a:prstGeom>
        </p:spPr>
      </p:pic>
      <p:sp>
        <p:nvSpPr>
          <p:cNvPr id="7" name="Content Placeholder 3">
            <a:extLst>
              <a:ext uri="{FF2B5EF4-FFF2-40B4-BE49-F238E27FC236}">
                <a16:creationId xmlns:a16="http://schemas.microsoft.com/office/drawing/2014/main" id="{2996AFB2-EB98-964B-A0F2-298CE7E77BA2}"/>
              </a:ext>
            </a:extLst>
          </p:cNvPr>
          <p:cNvSpPr txBox="1">
            <a:spLocks/>
          </p:cNvSpPr>
          <p:nvPr/>
        </p:nvSpPr>
        <p:spPr>
          <a:xfrm>
            <a:off x="3749196" y="1611309"/>
            <a:ext cx="5394806" cy="38808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Support sustainable financing</a:t>
            </a:r>
          </a:p>
          <a:p>
            <a:r>
              <a:rPr lang="en-US" sz="2200" dirty="0">
                <a:latin typeface="+mj-lt"/>
              </a:rPr>
              <a:t>Value of benefits of averting deaths from TB exceeds value of costs by &gt;5 fold</a:t>
            </a:r>
          </a:p>
          <a:p>
            <a:r>
              <a:rPr lang="en-US" sz="2200" dirty="0">
                <a:latin typeface="+mj-lt"/>
              </a:rPr>
              <a:t>To achieve 90% reduction in TB mortality cf. 2015 levels – demands increase of approx. $5billion per year (above  current  funding)</a:t>
            </a:r>
          </a:p>
          <a:p>
            <a:r>
              <a:rPr lang="en-US" sz="2200" dirty="0">
                <a:latin typeface="+mj-lt"/>
              </a:rPr>
              <a:t>Shared responsibility to close gaps &amp; catalyze efforts</a:t>
            </a:r>
          </a:p>
          <a:p>
            <a:r>
              <a:rPr lang="en-US" sz="2200" dirty="0">
                <a:latin typeface="+mj-lt"/>
              </a:rPr>
              <a:t>Substantially more donor funding crucial to ensure low-income countries can end their epidemics</a:t>
            </a:r>
          </a:p>
          <a:p>
            <a:endParaRPr lang="en-US" sz="2200" dirty="0"/>
          </a:p>
        </p:txBody>
      </p:sp>
      <p:pic>
        <p:nvPicPr>
          <p:cNvPr id="11" name="Picture 10">
            <a:extLst>
              <a:ext uri="{FF2B5EF4-FFF2-40B4-BE49-F238E27FC236}">
                <a16:creationId xmlns:a16="http://schemas.microsoft.com/office/drawing/2014/main" id="{94979434-7F3C-1C49-B6BB-1EE09FD4E4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9878" y="5746555"/>
            <a:ext cx="2064124" cy="1111445"/>
          </a:xfrm>
          <a:prstGeom prst="rect">
            <a:avLst/>
          </a:prstGeom>
        </p:spPr>
      </p:pic>
      <p:pic>
        <p:nvPicPr>
          <p:cNvPr id="12" name="Picture 11">
            <a:extLst>
              <a:ext uri="{FF2B5EF4-FFF2-40B4-BE49-F238E27FC236}">
                <a16:creationId xmlns:a16="http://schemas.microsoft.com/office/drawing/2014/main" id="{4727D4CA-FA9B-A64C-9FEF-9EB1C2760154}"/>
              </a:ext>
            </a:extLst>
          </p:cNvPr>
          <p:cNvPicPr>
            <a:picLocks noChangeAspect="1"/>
          </p:cNvPicPr>
          <p:nvPr/>
        </p:nvPicPr>
        <p:blipFill rotWithShape="1">
          <a:blip r:embed="rId5">
            <a:extLst>
              <a:ext uri="{28A0092B-C50C-407E-A947-70E740481C1C}">
                <a14:useLocalDpi xmlns:a14="http://schemas.microsoft.com/office/drawing/2010/main" val="0"/>
              </a:ext>
            </a:extLst>
          </a:blip>
          <a:srcRect l="10508" t="60745"/>
          <a:stretch/>
        </p:blipFill>
        <p:spPr>
          <a:xfrm>
            <a:off x="6805140" y="5492113"/>
            <a:ext cx="3600581" cy="1974226"/>
          </a:xfrm>
          <a:prstGeom prst="rect">
            <a:avLst/>
          </a:prstGeom>
        </p:spPr>
      </p:pic>
      <p:sp>
        <p:nvSpPr>
          <p:cNvPr id="3" name="TextBox 2">
            <a:extLst>
              <a:ext uri="{FF2B5EF4-FFF2-40B4-BE49-F238E27FC236}">
                <a16:creationId xmlns:a16="http://schemas.microsoft.com/office/drawing/2014/main" id="{D1C00F12-5FE6-254A-88B6-0178612EE070}"/>
              </a:ext>
            </a:extLst>
          </p:cNvPr>
          <p:cNvSpPr txBox="1"/>
          <p:nvPr/>
        </p:nvSpPr>
        <p:spPr>
          <a:xfrm>
            <a:off x="0" y="6586779"/>
            <a:ext cx="3642102" cy="276999"/>
          </a:xfrm>
          <a:prstGeom prst="rect">
            <a:avLst/>
          </a:prstGeom>
          <a:noFill/>
        </p:spPr>
        <p:txBody>
          <a:bodyPr wrap="square" rtlCol="0">
            <a:spAutoFit/>
          </a:bodyPr>
          <a:lstStyle/>
          <a:p>
            <a:r>
              <a:rPr lang="en-US" sz="1200" dirty="0"/>
              <a:t>Source: </a:t>
            </a:r>
            <a:r>
              <a:rPr lang="en-US" sz="1200" dirty="0" err="1"/>
              <a:t>Vassall</a:t>
            </a:r>
            <a:r>
              <a:rPr lang="en-US" sz="1200" dirty="0"/>
              <a:t> A, Copenhagen Consensus (2014)</a:t>
            </a:r>
          </a:p>
        </p:txBody>
      </p:sp>
      <p:sp>
        <p:nvSpPr>
          <p:cNvPr id="10" name="Title 1">
            <a:extLst>
              <a:ext uri="{FF2B5EF4-FFF2-40B4-BE49-F238E27FC236}">
                <a16:creationId xmlns:a16="http://schemas.microsoft.com/office/drawing/2014/main" id="{A2FF41DF-81B4-7445-9290-32809AD5A92C}"/>
              </a:ext>
            </a:extLst>
          </p:cNvPr>
          <p:cNvSpPr txBox="1">
            <a:spLocks/>
          </p:cNvSpPr>
          <p:nvPr/>
        </p:nvSpPr>
        <p:spPr>
          <a:xfrm>
            <a:off x="0" y="285746"/>
            <a:ext cx="78867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i="1" spc="105" dirty="0">
                <a:solidFill>
                  <a:schemeClr val="tx1">
                    <a:lumMod val="75000"/>
                    <a:lumOff val="25000"/>
                  </a:schemeClr>
                </a:solidFill>
                <a:cs typeface="Arial" panose="020B0604020202020204" pitchFamily="34" charset="0"/>
              </a:rPr>
              <a:t>Building a Tuberculosis-free world:</a:t>
            </a:r>
            <a:br>
              <a:rPr lang="en-US" sz="3000" spc="105" dirty="0">
                <a:solidFill>
                  <a:schemeClr val="tx1">
                    <a:lumMod val="75000"/>
                    <a:lumOff val="25000"/>
                  </a:schemeClr>
                </a:solidFill>
                <a:cs typeface="Arial" panose="020B0604020202020204" pitchFamily="34" charset="0"/>
              </a:rPr>
            </a:br>
            <a:r>
              <a:rPr lang="en-US" sz="3000" spc="105" dirty="0">
                <a:solidFill>
                  <a:schemeClr val="tx1">
                    <a:lumMod val="75000"/>
                    <a:lumOff val="25000"/>
                  </a:schemeClr>
                </a:solidFill>
                <a:cs typeface="Arial" panose="020B0604020202020204" pitchFamily="34" charset="0"/>
              </a:rPr>
              <a:t>THE </a:t>
            </a:r>
            <a:r>
              <a:rPr lang="en-US" sz="3000" i="1" spc="105" dirty="0">
                <a:solidFill>
                  <a:schemeClr val="tx1">
                    <a:lumMod val="75000"/>
                    <a:lumOff val="25000"/>
                  </a:schemeClr>
                </a:solidFill>
                <a:cs typeface="Arial" panose="020B0604020202020204" pitchFamily="34" charset="0"/>
              </a:rPr>
              <a:t>LANCET</a:t>
            </a:r>
            <a:r>
              <a:rPr lang="en-US" sz="3000" spc="105" dirty="0">
                <a:solidFill>
                  <a:schemeClr val="tx1">
                    <a:lumMod val="75000"/>
                    <a:lumOff val="25000"/>
                  </a:schemeClr>
                </a:solidFill>
                <a:cs typeface="Arial" panose="020B0604020202020204" pitchFamily="34" charset="0"/>
              </a:rPr>
              <a:t> COMMISSION ON TUBERCULOSIS</a:t>
            </a:r>
            <a:r>
              <a:rPr lang="en-US" sz="3000" dirty="0"/>
              <a:t> Priority 4</a:t>
            </a:r>
          </a:p>
          <a:p>
            <a:endParaRPr lang="en-US" sz="3000" dirty="0"/>
          </a:p>
        </p:txBody>
      </p:sp>
    </p:spTree>
    <p:extLst>
      <p:ext uri="{BB962C8B-B14F-4D97-AF65-F5344CB8AC3E}">
        <p14:creationId xmlns:p14="http://schemas.microsoft.com/office/powerpoint/2010/main" val="2543870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4979434-7F3C-1C49-B6BB-1EE09FD4E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9878" y="5746555"/>
            <a:ext cx="2064124" cy="1111445"/>
          </a:xfrm>
          <a:prstGeom prst="rect">
            <a:avLst/>
          </a:prstGeom>
        </p:spPr>
      </p:pic>
      <p:sp>
        <p:nvSpPr>
          <p:cNvPr id="9" name="TextBox 8">
            <a:extLst>
              <a:ext uri="{FF2B5EF4-FFF2-40B4-BE49-F238E27FC236}">
                <a16:creationId xmlns:a16="http://schemas.microsoft.com/office/drawing/2014/main" id="{E188C14C-F586-124C-9770-7EC230541564}"/>
              </a:ext>
            </a:extLst>
          </p:cNvPr>
          <p:cNvSpPr txBox="1"/>
          <p:nvPr/>
        </p:nvSpPr>
        <p:spPr>
          <a:xfrm>
            <a:off x="3761714" y="1517463"/>
            <a:ext cx="4919733" cy="2585323"/>
          </a:xfrm>
          <a:prstGeom prst="rect">
            <a:avLst/>
          </a:prstGeom>
          <a:noFill/>
        </p:spPr>
        <p:txBody>
          <a:bodyPr wrap="square" rtlCol="0">
            <a:spAutoFit/>
          </a:bodyPr>
          <a:lstStyle/>
          <a:p>
            <a:r>
              <a:rPr lang="en-US" sz="2000" b="1" dirty="0">
                <a:latin typeface="+mj-lt"/>
              </a:rPr>
              <a:t>Increased domestic resource mobilization:</a:t>
            </a:r>
          </a:p>
          <a:p>
            <a:pPr marL="342900" indent="-342900">
              <a:buFont typeface="Arial" panose="020B0604020202020204" pitchFamily="34" charset="0"/>
              <a:buChar char="•"/>
            </a:pPr>
            <a:r>
              <a:rPr lang="en-US" sz="2000" dirty="0">
                <a:latin typeface="+mj-lt"/>
              </a:rPr>
              <a:t>Achieved by prioritizing TB services, increasing tobacco taxation, improved allocation and pooling of heath sector</a:t>
            </a:r>
          </a:p>
          <a:p>
            <a:pPr marL="342900" indent="-342900">
              <a:buFont typeface="Arial" panose="020B0604020202020204" pitchFamily="34" charset="0"/>
              <a:buChar char="•"/>
            </a:pPr>
            <a:r>
              <a:rPr lang="en-US" sz="2000" dirty="0">
                <a:latin typeface="+mj-lt"/>
              </a:rPr>
              <a:t>Examples: China, Bangladesh, Zambia can increase TB expenditure by 500%</a:t>
            </a:r>
          </a:p>
          <a:p>
            <a:pPr marL="342900" indent="-342900">
              <a:buFont typeface="Arial" panose="020B0604020202020204" pitchFamily="34" charset="0"/>
              <a:buChar char="•"/>
            </a:pPr>
            <a:endParaRPr lang="en-US" sz="2000" dirty="0">
              <a:latin typeface="+mj-lt"/>
            </a:endParaRPr>
          </a:p>
          <a:p>
            <a:endParaRPr lang="en-US" sz="2200" dirty="0"/>
          </a:p>
        </p:txBody>
      </p:sp>
      <p:pic>
        <p:nvPicPr>
          <p:cNvPr id="3" name="Picture 2">
            <a:extLst>
              <a:ext uri="{FF2B5EF4-FFF2-40B4-BE49-F238E27FC236}">
                <a16:creationId xmlns:a16="http://schemas.microsoft.com/office/drawing/2014/main" id="{56158CEC-074E-D44D-866F-65E921C08B08}"/>
              </a:ext>
            </a:extLst>
          </p:cNvPr>
          <p:cNvPicPr>
            <a:picLocks noChangeAspect="1"/>
          </p:cNvPicPr>
          <p:nvPr/>
        </p:nvPicPr>
        <p:blipFill>
          <a:blip r:embed="rId4"/>
          <a:stretch>
            <a:fillRect/>
          </a:stretch>
        </p:blipFill>
        <p:spPr>
          <a:xfrm>
            <a:off x="3788221" y="3542168"/>
            <a:ext cx="4387061" cy="2900334"/>
          </a:xfrm>
          <a:prstGeom prst="rect">
            <a:avLst/>
          </a:prstGeom>
        </p:spPr>
      </p:pic>
      <p:sp>
        <p:nvSpPr>
          <p:cNvPr id="10" name="TextBox 9">
            <a:extLst>
              <a:ext uri="{FF2B5EF4-FFF2-40B4-BE49-F238E27FC236}">
                <a16:creationId xmlns:a16="http://schemas.microsoft.com/office/drawing/2014/main" id="{4686F134-E961-C948-B70B-23FC9B423BB6}"/>
              </a:ext>
            </a:extLst>
          </p:cNvPr>
          <p:cNvSpPr txBox="1"/>
          <p:nvPr/>
        </p:nvSpPr>
        <p:spPr>
          <a:xfrm>
            <a:off x="3761715" y="6485926"/>
            <a:ext cx="4919733" cy="415498"/>
          </a:xfrm>
          <a:prstGeom prst="rect">
            <a:avLst/>
          </a:prstGeom>
          <a:noFill/>
        </p:spPr>
        <p:txBody>
          <a:bodyPr wrap="square" rtlCol="0">
            <a:spAutoFit/>
          </a:bodyPr>
          <a:lstStyle/>
          <a:p>
            <a:r>
              <a:rPr lang="en-US" sz="1050" dirty="0">
                <a:latin typeface="+mj-lt"/>
              </a:rPr>
              <a:t>Adapted from Figure  10; Reid, MJA et al (2019). Building a tuberculosis-free world: </a:t>
            </a:r>
          </a:p>
          <a:p>
            <a:r>
              <a:rPr lang="en-US" sz="1050" dirty="0">
                <a:latin typeface="+mj-lt"/>
              </a:rPr>
              <a:t> The </a:t>
            </a:r>
            <a:r>
              <a:rPr lang="en-US" sz="1050" i="1" dirty="0">
                <a:latin typeface="+mj-lt"/>
              </a:rPr>
              <a:t>Lancet</a:t>
            </a:r>
            <a:r>
              <a:rPr lang="en-US" sz="1050" dirty="0">
                <a:latin typeface="+mj-lt"/>
              </a:rPr>
              <a:t> Commission on tuberculosis</a:t>
            </a:r>
          </a:p>
        </p:txBody>
      </p:sp>
      <p:sp>
        <p:nvSpPr>
          <p:cNvPr id="12" name="Title 1">
            <a:extLst>
              <a:ext uri="{FF2B5EF4-FFF2-40B4-BE49-F238E27FC236}">
                <a16:creationId xmlns:a16="http://schemas.microsoft.com/office/drawing/2014/main" id="{6EC81085-C8DF-F64C-8DA0-92CC02AAB5BF}"/>
              </a:ext>
            </a:extLst>
          </p:cNvPr>
          <p:cNvSpPr>
            <a:spLocks noGrp="1"/>
          </p:cNvSpPr>
          <p:nvPr>
            <p:ph type="title"/>
          </p:nvPr>
        </p:nvSpPr>
        <p:spPr>
          <a:xfrm>
            <a:off x="0" y="0"/>
            <a:ext cx="7886700" cy="1325563"/>
          </a:xfrm>
        </p:spPr>
        <p:txBody>
          <a:bodyPr>
            <a:noAutofit/>
          </a:bodyPr>
          <a:lstStyle/>
          <a:p>
            <a:r>
              <a:rPr lang="en-US" sz="3000" i="1" spc="105">
                <a:solidFill>
                  <a:schemeClr val="tx1">
                    <a:lumMod val="75000"/>
                    <a:lumOff val="25000"/>
                  </a:schemeClr>
                </a:solidFill>
                <a:cs typeface="Arial" panose="020B0604020202020204" pitchFamily="34" charset="0"/>
              </a:rPr>
              <a:t>Building </a:t>
            </a:r>
            <a:r>
              <a:rPr lang="en-US" sz="3000" i="1" spc="105" dirty="0">
                <a:solidFill>
                  <a:schemeClr val="tx1">
                    <a:lumMod val="75000"/>
                    <a:lumOff val="25000"/>
                  </a:schemeClr>
                </a:solidFill>
                <a:cs typeface="Arial" panose="020B0604020202020204" pitchFamily="34" charset="0"/>
              </a:rPr>
              <a:t>a Tuberculosis-free world:</a:t>
            </a:r>
            <a:br>
              <a:rPr lang="en-US" sz="3000" spc="105" dirty="0">
                <a:solidFill>
                  <a:schemeClr val="tx1">
                    <a:lumMod val="75000"/>
                    <a:lumOff val="25000"/>
                  </a:schemeClr>
                </a:solidFill>
                <a:cs typeface="Arial" panose="020B0604020202020204" pitchFamily="34" charset="0"/>
              </a:rPr>
            </a:br>
            <a:r>
              <a:rPr lang="en-US" sz="3000" spc="105" dirty="0">
                <a:solidFill>
                  <a:schemeClr val="tx1">
                    <a:lumMod val="75000"/>
                    <a:lumOff val="25000"/>
                  </a:schemeClr>
                </a:solidFill>
                <a:cs typeface="Arial" panose="020B0604020202020204" pitchFamily="34" charset="0"/>
              </a:rPr>
              <a:t>THE </a:t>
            </a:r>
            <a:r>
              <a:rPr lang="en-US" sz="3000" i="1" spc="105" dirty="0">
                <a:solidFill>
                  <a:schemeClr val="tx1">
                    <a:lumMod val="75000"/>
                    <a:lumOff val="25000"/>
                  </a:schemeClr>
                </a:solidFill>
                <a:cs typeface="Arial" panose="020B0604020202020204" pitchFamily="34" charset="0"/>
              </a:rPr>
              <a:t>LANCET</a:t>
            </a:r>
            <a:r>
              <a:rPr lang="en-US" sz="3000" spc="105" dirty="0">
                <a:solidFill>
                  <a:schemeClr val="tx1">
                    <a:lumMod val="75000"/>
                    <a:lumOff val="25000"/>
                  </a:schemeClr>
                </a:solidFill>
                <a:cs typeface="Arial" panose="020B0604020202020204" pitchFamily="34" charset="0"/>
              </a:rPr>
              <a:t> COMMISSION ON TUBERCULOSIS</a:t>
            </a:r>
            <a:r>
              <a:rPr lang="en-US" sz="3000" dirty="0"/>
              <a:t> Priority 4</a:t>
            </a:r>
          </a:p>
        </p:txBody>
      </p:sp>
      <p:pic>
        <p:nvPicPr>
          <p:cNvPr id="8" name="Picture 7">
            <a:extLst>
              <a:ext uri="{FF2B5EF4-FFF2-40B4-BE49-F238E27FC236}">
                <a16:creationId xmlns:a16="http://schemas.microsoft.com/office/drawing/2014/main" id="{B95149F5-B9E3-0743-A081-6E35A6671A1C}"/>
              </a:ext>
            </a:extLst>
          </p:cNvPr>
          <p:cNvPicPr>
            <a:picLocks noChangeAspect="1"/>
          </p:cNvPicPr>
          <p:nvPr/>
        </p:nvPicPr>
        <p:blipFill rotWithShape="1">
          <a:blip r:embed="rId5">
            <a:extLst>
              <a:ext uri="{28A0092B-C50C-407E-A947-70E740481C1C}">
                <a14:useLocalDpi xmlns:a14="http://schemas.microsoft.com/office/drawing/2010/main" val="0"/>
              </a:ext>
            </a:extLst>
          </a:blip>
          <a:srcRect b="25720"/>
          <a:stretch/>
        </p:blipFill>
        <p:spPr>
          <a:xfrm>
            <a:off x="0" y="1482818"/>
            <a:ext cx="4389120" cy="4075277"/>
          </a:xfrm>
          <a:prstGeom prst="rect">
            <a:avLst/>
          </a:prstGeom>
        </p:spPr>
      </p:pic>
      <p:sp>
        <p:nvSpPr>
          <p:cNvPr id="13" name="TextBox 12">
            <a:extLst>
              <a:ext uri="{FF2B5EF4-FFF2-40B4-BE49-F238E27FC236}">
                <a16:creationId xmlns:a16="http://schemas.microsoft.com/office/drawing/2014/main" id="{B5B4571D-AC47-404D-8676-80CBFB81E4D4}"/>
              </a:ext>
            </a:extLst>
          </p:cNvPr>
          <p:cNvSpPr txBox="1"/>
          <p:nvPr/>
        </p:nvSpPr>
        <p:spPr>
          <a:xfrm>
            <a:off x="3788221" y="6011615"/>
            <a:ext cx="4387061" cy="430887"/>
          </a:xfrm>
          <a:prstGeom prst="rect">
            <a:avLst/>
          </a:prstGeom>
          <a:solidFill>
            <a:schemeClr val="bg1"/>
          </a:solidFill>
        </p:spPr>
        <p:txBody>
          <a:bodyPr wrap="square" rtlCol="0">
            <a:spAutoFit/>
          </a:bodyPr>
          <a:lstStyle/>
          <a:p>
            <a:r>
              <a:rPr lang="en-US" sz="1100" b="1" dirty="0">
                <a:latin typeface="+mj-lt"/>
              </a:rPr>
              <a:t>Increase in TB expenditures by 2023 </a:t>
            </a:r>
            <a:r>
              <a:rPr lang="en-US" sz="1100" dirty="0">
                <a:latin typeface="+mj-lt"/>
              </a:rPr>
              <a:t>from different sources of fiscal space in 28 high-burden countries</a:t>
            </a:r>
          </a:p>
        </p:txBody>
      </p:sp>
    </p:spTree>
    <p:extLst>
      <p:ext uri="{BB962C8B-B14F-4D97-AF65-F5344CB8AC3E}">
        <p14:creationId xmlns:p14="http://schemas.microsoft.com/office/powerpoint/2010/main" val="364994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EFCA35-EC4B-E244-9BA2-818B881AE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30" y="1371600"/>
            <a:ext cx="4389120" cy="5486400"/>
          </a:xfrm>
          <a:prstGeom prst="rect">
            <a:avLst/>
          </a:prstGeom>
        </p:spPr>
      </p:pic>
      <p:pic>
        <p:nvPicPr>
          <p:cNvPr id="7" name="Content Placeholder 6">
            <a:extLst>
              <a:ext uri="{FF2B5EF4-FFF2-40B4-BE49-F238E27FC236}">
                <a16:creationId xmlns:a16="http://schemas.microsoft.com/office/drawing/2014/main" id="{A59120A6-80A9-8247-ADA8-75748E8C9345}"/>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3083" t="55868" r="16357" b="842"/>
          <a:stretch/>
        </p:blipFill>
        <p:spPr>
          <a:xfrm>
            <a:off x="6497053" y="4828069"/>
            <a:ext cx="2646947" cy="2029931"/>
          </a:xfrm>
          <a:prstGeom prst="rect">
            <a:avLst/>
          </a:prstGeom>
        </p:spPr>
      </p:pic>
      <p:sp>
        <p:nvSpPr>
          <p:cNvPr id="8" name="Content Placeholder 3">
            <a:extLst>
              <a:ext uri="{FF2B5EF4-FFF2-40B4-BE49-F238E27FC236}">
                <a16:creationId xmlns:a16="http://schemas.microsoft.com/office/drawing/2014/main" id="{E47D2C56-2B28-6640-850B-695D86B01B4E}"/>
              </a:ext>
            </a:extLst>
          </p:cNvPr>
          <p:cNvSpPr txBox="1">
            <a:spLocks/>
          </p:cNvSpPr>
          <p:nvPr/>
        </p:nvSpPr>
        <p:spPr>
          <a:xfrm>
            <a:off x="4267770" y="2174398"/>
            <a:ext cx="4458565" cy="38808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Create enabling environment</a:t>
            </a:r>
          </a:p>
          <a:p>
            <a:r>
              <a:rPr lang="en-US" sz="2200" dirty="0">
                <a:latin typeface="+mj-lt"/>
              </a:rPr>
              <a:t>Foster greater transparency, demand results</a:t>
            </a:r>
          </a:p>
          <a:p>
            <a:r>
              <a:rPr lang="en-US" sz="2200" dirty="0">
                <a:latin typeface="+mj-lt"/>
              </a:rPr>
              <a:t>Commit to addressing drivers of TB: HIV, under-nutrition, pollution</a:t>
            </a:r>
          </a:p>
          <a:p>
            <a:r>
              <a:rPr lang="en-US" sz="2200" dirty="0">
                <a:latin typeface="+mj-lt"/>
              </a:rPr>
              <a:t>Advance Universal Health Coverage agenda</a:t>
            </a:r>
          </a:p>
        </p:txBody>
      </p:sp>
      <p:sp>
        <p:nvSpPr>
          <p:cNvPr id="9" name="Title 1">
            <a:extLst>
              <a:ext uri="{FF2B5EF4-FFF2-40B4-BE49-F238E27FC236}">
                <a16:creationId xmlns:a16="http://schemas.microsoft.com/office/drawing/2014/main" id="{017A9D6E-7C9A-914B-8863-42E0FB47A655}"/>
              </a:ext>
            </a:extLst>
          </p:cNvPr>
          <p:cNvSpPr>
            <a:spLocks noGrp="1"/>
          </p:cNvSpPr>
          <p:nvPr>
            <p:ph type="title"/>
          </p:nvPr>
        </p:nvSpPr>
        <p:spPr>
          <a:xfrm>
            <a:off x="0" y="0"/>
            <a:ext cx="7886700" cy="1325563"/>
          </a:xfrm>
        </p:spPr>
        <p:txBody>
          <a:bodyPr>
            <a:noAutofit/>
          </a:bodyPr>
          <a:lstStyle/>
          <a:p>
            <a:r>
              <a:rPr lang="en-US" sz="3000" i="1" spc="105" dirty="0">
                <a:solidFill>
                  <a:schemeClr val="tx1">
                    <a:lumMod val="75000"/>
                    <a:lumOff val="25000"/>
                  </a:schemeClr>
                </a:solidFill>
                <a:cs typeface="Arial" panose="020B0604020202020204" pitchFamily="34" charset="0"/>
              </a:rPr>
              <a:t>Building a Tuberculosis-free world:</a:t>
            </a:r>
            <a:br>
              <a:rPr lang="en-US" sz="3000" spc="105" dirty="0">
                <a:solidFill>
                  <a:schemeClr val="tx1">
                    <a:lumMod val="75000"/>
                    <a:lumOff val="25000"/>
                  </a:schemeClr>
                </a:solidFill>
                <a:cs typeface="Arial" panose="020B0604020202020204" pitchFamily="34" charset="0"/>
              </a:rPr>
            </a:br>
            <a:r>
              <a:rPr lang="en-US" sz="3000" spc="105" dirty="0">
                <a:solidFill>
                  <a:schemeClr val="tx1">
                    <a:lumMod val="75000"/>
                    <a:lumOff val="25000"/>
                  </a:schemeClr>
                </a:solidFill>
                <a:cs typeface="Arial" panose="020B0604020202020204" pitchFamily="34" charset="0"/>
              </a:rPr>
              <a:t>THE </a:t>
            </a:r>
            <a:r>
              <a:rPr lang="en-US" sz="3000" i="1" spc="105" dirty="0">
                <a:solidFill>
                  <a:schemeClr val="tx1">
                    <a:lumMod val="75000"/>
                    <a:lumOff val="25000"/>
                  </a:schemeClr>
                </a:solidFill>
                <a:cs typeface="Arial" panose="020B0604020202020204" pitchFamily="34" charset="0"/>
              </a:rPr>
              <a:t>LANCET</a:t>
            </a:r>
            <a:r>
              <a:rPr lang="en-US" sz="3000" spc="105" dirty="0">
                <a:solidFill>
                  <a:schemeClr val="tx1">
                    <a:lumMod val="75000"/>
                    <a:lumOff val="25000"/>
                  </a:schemeClr>
                </a:solidFill>
                <a:cs typeface="Arial" panose="020B0604020202020204" pitchFamily="34" charset="0"/>
              </a:rPr>
              <a:t> COMMISSION ON TUBERCULOSIS</a:t>
            </a:r>
            <a:r>
              <a:rPr lang="en-US" sz="3000" dirty="0"/>
              <a:t> Priority 5</a:t>
            </a:r>
          </a:p>
        </p:txBody>
      </p:sp>
    </p:spTree>
    <p:extLst>
      <p:ext uri="{BB962C8B-B14F-4D97-AF65-F5344CB8AC3E}">
        <p14:creationId xmlns:p14="http://schemas.microsoft.com/office/powerpoint/2010/main" val="3020930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EFCA35-EC4B-E244-9BA2-818B881AEF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47" y="1325563"/>
            <a:ext cx="4389120" cy="5486400"/>
          </a:xfrm>
          <a:prstGeom prst="rect">
            <a:avLst/>
          </a:prstGeom>
        </p:spPr>
      </p:pic>
      <p:sp>
        <p:nvSpPr>
          <p:cNvPr id="8" name="Content Placeholder 3">
            <a:extLst>
              <a:ext uri="{FF2B5EF4-FFF2-40B4-BE49-F238E27FC236}">
                <a16:creationId xmlns:a16="http://schemas.microsoft.com/office/drawing/2014/main" id="{E47D2C56-2B28-6640-850B-695D86B01B4E}"/>
              </a:ext>
            </a:extLst>
          </p:cNvPr>
          <p:cNvSpPr txBox="1">
            <a:spLocks/>
          </p:cNvSpPr>
          <p:nvPr/>
        </p:nvSpPr>
        <p:spPr>
          <a:xfrm>
            <a:off x="3928667" y="1811711"/>
            <a:ext cx="4683022" cy="38808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Greater Accountability is essential</a:t>
            </a:r>
          </a:p>
          <a:p>
            <a:r>
              <a:rPr lang="en-US" sz="2200" dirty="0">
                <a:latin typeface="+mj-lt"/>
              </a:rPr>
              <a:t>TB Observatory: to drive global accountability, engaging experts &amp; stakeholders from all sectors</a:t>
            </a:r>
          </a:p>
          <a:p>
            <a:r>
              <a:rPr lang="en-US" sz="2200" dirty="0">
                <a:latin typeface="+mj-lt"/>
              </a:rPr>
              <a:t>Report cards</a:t>
            </a:r>
          </a:p>
        </p:txBody>
      </p:sp>
      <p:pic>
        <p:nvPicPr>
          <p:cNvPr id="3" name="Picture 2">
            <a:extLst>
              <a:ext uri="{FF2B5EF4-FFF2-40B4-BE49-F238E27FC236}">
                <a16:creationId xmlns:a16="http://schemas.microsoft.com/office/drawing/2014/main" id="{F603E773-FEB6-0C42-A749-ABC9E10D336D}"/>
              </a:ext>
            </a:extLst>
          </p:cNvPr>
          <p:cNvPicPr>
            <a:picLocks noChangeAspect="1"/>
          </p:cNvPicPr>
          <p:nvPr/>
        </p:nvPicPr>
        <p:blipFill>
          <a:blip r:embed="rId4"/>
          <a:stretch>
            <a:fillRect/>
          </a:stretch>
        </p:blipFill>
        <p:spPr>
          <a:xfrm>
            <a:off x="6238240" y="3532802"/>
            <a:ext cx="2480804" cy="3230040"/>
          </a:xfrm>
          <a:prstGeom prst="rect">
            <a:avLst/>
          </a:prstGeom>
        </p:spPr>
      </p:pic>
      <p:sp>
        <p:nvSpPr>
          <p:cNvPr id="10" name="TextBox 9">
            <a:extLst>
              <a:ext uri="{FF2B5EF4-FFF2-40B4-BE49-F238E27FC236}">
                <a16:creationId xmlns:a16="http://schemas.microsoft.com/office/drawing/2014/main" id="{8877AFB1-4F1D-9E40-89A4-E854A94E9714}"/>
              </a:ext>
            </a:extLst>
          </p:cNvPr>
          <p:cNvSpPr txBox="1"/>
          <p:nvPr/>
        </p:nvSpPr>
        <p:spPr>
          <a:xfrm rot="18892260">
            <a:off x="6651506" y="4435543"/>
            <a:ext cx="2079228" cy="830997"/>
          </a:xfrm>
          <a:prstGeom prst="rect">
            <a:avLst/>
          </a:prstGeom>
          <a:noFill/>
        </p:spPr>
        <p:txBody>
          <a:bodyPr wrap="square" rtlCol="0">
            <a:spAutoFit/>
          </a:bodyPr>
          <a:lstStyle/>
          <a:p>
            <a:r>
              <a:rPr lang="en-US" sz="4800" b="1" dirty="0">
                <a:solidFill>
                  <a:srgbClr val="FF0000"/>
                </a:solidFill>
                <a:latin typeface="+mj-lt"/>
              </a:rPr>
              <a:t>DRAFT</a:t>
            </a:r>
          </a:p>
        </p:txBody>
      </p:sp>
      <p:sp>
        <p:nvSpPr>
          <p:cNvPr id="9" name="Title 1">
            <a:extLst>
              <a:ext uri="{FF2B5EF4-FFF2-40B4-BE49-F238E27FC236}">
                <a16:creationId xmlns:a16="http://schemas.microsoft.com/office/drawing/2014/main" id="{48E8D2CD-919B-F84F-9B8B-11BBBB49E405}"/>
              </a:ext>
            </a:extLst>
          </p:cNvPr>
          <p:cNvSpPr>
            <a:spLocks noGrp="1"/>
          </p:cNvSpPr>
          <p:nvPr>
            <p:ph type="title"/>
          </p:nvPr>
        </p:nvSpPr>
        <p:spPr>
          <a:xfrm>
            <a:off x="0" y="0"/>
            <a:ext cx="7886700" cy="1325563"/>
          </a:xfrm>
        </p:spPr>
        <p:txBody>
          <a:bodyPr>
            <a:noAutofit/>
          </a:bodyPr>
          <a:lstStyle/>
          <a:p>
            <a:r>
              <a:rPr lang="en-US" sz="3000" i="1" spc="105" dirty="0">
                <a:solidFill>
                  <a:schemeClr val="tx1">
                    <a:lumMod val="75000"/>
                    <a:lumOff val="25000"/>
                  </a:schemeClr>
                </a:solidFill>
                <a:cs typeface="Arial" panose="020B0604020202020204" pitchFamily="34" charset="0"/>
              </a:rPr>
              <a:t>Building a Tuberculosis-free world:</a:t>
            </a:r>
            <a:br>
              <a:rPr lang="en-US" sz="3000" spc="105" dirty="0">
                <a:solidFill>
                  <a:schemeClr val="tx1">
                    <a:lumMod val="75000"/>
                    <a:lumOff val="25000"/>
                  </a:schemeClr>
                </a:solidFill>
                <a:cs typeface="Arial" panose="020B0604020202020204" pitchFamily="34" charset="0"/>
              </a:rPr>
            </a:br>
            <a:r>
              <a:rPr lang="en-US" sz="3000" spc="105" dirty="0">
                <a:solidFill>
                  <a:schemeClr val="tx1">
                    <a:lumMod val="75000"/>
                    <a:lumOff val="25000"/>
                  </a:schemeClr>
                </a:solidFill>
                <a:cs typeface="Arial" panose="020B0604020202020204" pitchFamily="34" charset="0"/>
              </a:rPr>
              <a:t>THE </a:t>
            </a:r>
            <a:r>
              <a:rPr lang="en-US" sz="3000" i="1" spc="105" dirty="0">
                <a:solidFill>
                  <a:schemeClr val="tx1">
                    <a:lumMod val="75000"/>
                    <a:lumOff val="25000"/>
                  </a:schemeClr>
                </a:solidFill>
                <a:cs typeface="Arial" panose="020B0604020202020204" pitchFamily="34" charset="0"/>
              </a:rPr>
              <a:t>LANCET</a:t>
            </a:r>
            <a:r>
              <a:rPr lang="en-US" sz="3000" spc="105" dirty="0">
                <a:solidFill>
                  <a:schemeClr val="tx1">
                    <a:lumMod val="75000"/>
                    <a:lumOff val="25000"/>
                  </a:schemeClr>
                </a:solidFill>
                <a:cs typeface="Arial" panose="020B0604020202020204" pitchFamily="34" charset="0"/>
              </a:rPr>
              <a:t> COMMISSION ON TUBERCULOSIS</a:t>
            </a:r>
            <a:r>
              <a:rPr lang="en-US" sz="3000" dirty="0"/>
              <a:t> Priority 5</a:t>
            </a:r>
          </a:p>
        </p:txBody>
      </p:sp>
    </p:spTree>
    <p:extLst>
      <p:ext uri="{BB962C8B-B14F-4D97-AF65-F5344CB8AC3E}">
        <p14:creationId xmlns:p14="http://schemas.microsoft.com/office/powerpoint/2010/main" val="4050708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821410" y="1759497"/>
            <a:ext cx="8074617" cy="2195815"/>
          </a:xfrm>
          <a:prstGeom prst="rect">
            <a:avLst/>
          </a:prstGeom>
        </p:spPr>
        <p:txBody>
          <a:bodyPr vert="horz" wrap="square" lIns="0" tIns="158432" rIns="0" bIns="0" rtlCol="0" anchor="ctr">
            <a:noAutofit/>
          </a:bodyPr>
          <a:lstStyle/>
          <a:p>
            <a:pPr algn="ctr"/>
            <a:r>
              <a:rPr lang="en-US" sz="2400" dirty="0"/>
              <a:t>We can build a TB-free world. </a:t>
            </a:r>
            <a:br>
              <a:rPr lang="en-US" sz="2400" dirty="0"/>
            </a:br>
            <a:r>
              <a:rPr lang="en-US" sz="2400" i="1" dirty="0"/>
              <a:t>With targeted, proven strategies, smart investments based on sound science, accelerated research and development, and a shared responsibility, we can defeat tuberculosis within a generation.</a:t>
            </a:r>
            <a:br>
              <a:rPr lang="en-US" sz="2400" i="1" dirty="0"/>
            </a:br>
            <a:br>
              <a:rPr lang="en-US" sz="2400" i="1" dirty="0"/>
            </a:br>
            <a:endParaRPr lang="en-US" sz="2400" i="1" dirty="0"/>
          </a:p>
        </p:txBody>
      </p:sp>
      <p:sp>
        <p:nvSpPr>
          <p:cNvPr id="2" name="TextBox 1">
            <a:extLst>
              <a:ext uri="{FF2B5EF4-FFF2-40B4-BE49-F238E27FC236}">
                <a16:creationId xmlns:a16="http://schemas.microsoft.com/office/drawing/2014/main" id="{0631394C-3B0C-EF40-AA96-86A950E80392}"/>
              </a:ext>
            </a:extLst>
          </p:cNvPr>
          <p:cNvSpPr txBox="1"/>
          <p:nvPr/>
        </p:nvSpPr>
        <p:spPr>
          <a:xfrm>
            <a:off x="1786270" y="4508205"/>
            <a:ext cx="6188149" cy="1107996"/>
          </a:xfrm>
          <a:prstGeom prst="rect">
            <a:avLst/>
          </a:prstGeom>
          <a:noFill/>
        </p:spPr>
        <p:txBody>
          <a:bodyPr wrap="square" rtlCol="0">
            <a:spAutoFit/>
          </a:bodyPr>
          <a:lstStyle/>
          <a:p>
            <a:pPr algn="ctr"/>
            <a:r>
              <a:rPr lang="en-US" sz="2200" b="1" i="1" dirty="0">
                <a:latin typeface="+mj-lt"/>
              </a:rPr>
              <a:t>#</a:t>
            </a:r>
            <a:r>
              <a:rPr lang="en-US" sz="2200" b="1" i="1" dirty="0" err="1">
                <a:latin typeface="+mj-lt"/>
              </a:rPr>
              <a:t>LancetTBFree</a:t>
            </a:r>
            <a:endParaRPr lang="en-US" sz="2200" b="1" i="1" dirty="0">
              <a:latin typeface="+mj-lt"/>
            </a:endParaRPr>
          </a:p>
          <a:p>
            <a:pPr algn="ctr"/>
            <a:r>
              <a:rPr lang="en-US" sz="2200" b="1" i="1" dirty="0">
                <a:latin typeface="+mj-lt"/>
              </a:rPr>
              <a:t>#</a:t>
            </a:r>
            <a:r>
              <a:rPr lang="en-US" sz="2200" b="1" i="1">
                <a:latin typeface="+mj-lt"/>
              </a:rPr>
              <a:t>BuildaTBfreeworld </a:t>
            </a:r>
            <a:endParaRPr lang="en-US" sz="2200" b="1" i="1" dirty="0">
              <a:latin typeface="+mj-lt"/>
            </a:endParaRPr>
          </a:p>
          <a:p>
            <a:pPr algn="ctr"/>
            <a:r>
              <a:rPr lang="en-US" sz="2200" b="1" i="1" dirty="0">
                <a:latin typeface="+mj-lt"/>
              </a:rPr>
              <a:t>#</a:t>
            </a:r>
            <a:r>
              <a:rPr lang="en-US" sz="2200" b="1" i="1" dirty="0" err="1">
                <a:latin typeface="+mj-lt"/>
              </a:rPr>
              <a:t>ItsTimetoEndTB</a:t>
            </a:r>
            <a:r>
              <a:rPr lang="en-US" sz="2200" b="1" i="1" dirty="0">
                <a:latin typeface="+mj-lt"/>
              </a:rPr>
              <a:t> </a:t>
            </a:r>
          </a:p>
        </p:txBody>
      </p:sp>
    </p:spTree>
    <p:extLst>
      <p:ext uri="{BB962C8B-B14F-4D97-AF65-F5344CB8AC3E}">
        <p14:creationId xmlns:p14="http://schemas.microsoft.com/office/powerpoint/2010/main" val="1178416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3BD21AD-FD75-4749-B9E7-922359AF6D74}"/>
              </a:ext>
            </a:extLst>
          </p:cNvPr>
          <p:cNvSpPr txBox="1"/>
          <p:nvPr/>
        </p:nvSpPr>
        <p:spPr bwMode="auto">
          <a:xfrm>
            <a:off x="2962465" y="2835473"/>
            <a:ext cx="3271024" cy="830997"/>
          </a:xfrm>
          <a:prstGeom prst="rect">
            <a:avLst/>
          </a:prstGeom>
          <a:noFill/>
          <a:ln w="19050" algn="ctr">
            <a:noFill/>
            <a:miter lim="800000"/>
            <a:headEnd/>
            <a:tailEnd/>
          </a:ln>
        </p:spPr>
        <p:txBody>
          <a:bodyPr wrap="none" lIns="0" tIns="0" rIns="0" bIns="0" rtlCol="0">
            <a:spAutoFit/>
          </a:bodyPr>
          <a:lstStyle/>
          <a:p>
            <a:pPr defTabSz="914400"/>
            <a:r>
              <a:rPr lang="en-US" sz="5400" dirty="0">
                <a:latin typeface="Avenir Roman" panose="02000503020000020003" pitchFamily="2" charset="0"/>
              </a:rPr>
              <a:t>Thank You</a:t>
            </a:r>
          </a:p>
        </p:txBody>
      </p:sp>
      <p:sp>
        <p:nvSpPr>
          <p:cNvPr id="8" name="object 6">
            <a:extLst>
              <a:ext uri="{FF2B5EF4-FFF2-40B4-BE49-F238E27FC236}">
                <a16:creationId xmlns:a16="http://schemas.microsoft.com/office/drawing/2014/main" id="{B72A9E8F-80E0-3140-9057-AEF3385AFAF6}"/>
              </a:ext>
            </a:extLst>
          </p:cNvPr>
          <p:cNvSpPr/>
          <p:nvPr/>
        </p:nvSpPr>
        <p:spPr>
          <a:xfrm>
            <a:off x="0" y="5076825"/>
            <a:ext cx="9144000" cy="109538"/>
          </a:xfrm>
          <a:custGeom>
            <a:avLst/>
            <a:gdLst/>
            <a:ahLst/>
            <a:cxnLst/>
            <a:rect l="l" t="t" r="r" b="b"/>
            <a:pathLst>
              <a:path w="18288000" h="219075">
                <a:moveTo>
                  <a:pt x="18287999" y="0"/>
                </a:moveTo>
                <a:lnTo>
                  <a:pt x="18287999" y="219074"/>
                </a:lnTo>
                <a:lnTo>
                  <a:pt x="0" y="219074"/>
                </a:lnTo>
                <a:lnTo>
                  <a:pt x="0" y="0"/>
                </a:lnTo>
                <a:lnTo>
                  <a:pt x="18287999" y="0"/>
                </a:lnTo>
                <a:close/>
              </a:path>
            </a:pathLst>
          </a:custGeom>
          <a:solidFill>
            <a:schemeClr val="accent5"/>
          </a:solidFill>
        </p:spPr>
        <p:txBody>
          <a:bodyPr wrap="square" lIns="0" tIns="0" rIns="0" bIns="0" rtlCol="0"/>
          <a:lstStyle/>
          <a:p>
            <a:endParaRPr sz="900">
              <a:solidFill>
                <a:schemeClr val="accent5"/>
              </a:solidFill>
              <a:latin typeface="Avenir Roman" panose="02000503020000020003" pitchFamily="2" charset="0"/>
            </a:endParaRPr>
          </a:p>
        </p:txBody>
      </p:sp>
    </p:spTree>
    <p:extLst>
      <p:ext uri="{BB962C8B-B14F-4D97-AF65-F5344CB8AC3E}">
        <p14:creationId xmlns:p14="http://schemas.microsoft.com/office/powerpoint/2010/main" val="38331235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12714</TotalTime>
  <Words>1832</Words>
  <Application>Microsoft Macintosh PowerPoint</Application>
  <PresentationFormat>On-screen Show (4:3)</PresentationFormat>
  <Paragraphs>221</Paragraphs>
  <Slides>18</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MS Mincho</vt:lpstr>
      <vt:lpstr>Arial</vt:lpstr>
      <vt:lpstr>Avenir Roman</vt:lpstr>
      <vt:lpstr>Calibri</vt:lpstr>
      <vt:lpstr>Calibri Light</vt:lpstr>
      <vt:lpstr>Century Gothic</vt:lpstr>
      <vt:lpstr>Helvetica Neue</vt:lpstr>
      <vt:lpstr>Times New Roman</vt:lpstr>
      <vt:lpstr>Verdana</vt:lpstr>
      <vt:lpstr>Wingdings</vt:lpstr>
      <vt:lpstr>Office Theme</vt:lpstr>
      <vt:lpstr>Building a Tuberculosis-free world: THE LANCET COMMISSION ON TUBERCULOSIS</vt:lpstr>
      <vt:lpstr>PowerPoint Presentation</vt:lpstr>
      <vt:lpstr>PowerPoint Presentation</vt:lpstr>
      <vt:lpstr>PowerPoint Presentation</vt:lpstr>
      <vt:lpstr>CURABLE &amp; PREVENTABLE: TB remains major public health emergency</vt:lpstr>
      <vt:lpstr>BUSINESS AS USUAL WONT END THE EPIDEMIC…. </vt:lpstr>
      <vt:lpstr>UN High-Level Meeting on TB September 2018</vt:lpstr>
      <vt:lpstr>Building a Tuberculosis-free world: THE LANCET COMMISSION ON TUBERCULOSIS</vt:lpstr>
      <vt:lpstr>Building a Tuberculosis-free world: THE LANCET COMMISSION ON TUBERCULOSIS Priority 1</vt:lpstr>
      <vt:lpstr>Building a Tuberculosis-free world: THE LANCET COMMISSION ON TUBERCULOSIS Priority 2</vt:lpstr>
      <vt:lpstr>Building a Tuberculosis-free world: THE LANCET COMMISSION ON TUBERCULOSIS Priority 3</vt:lpstr>
      <vt:lpstr>Building a Tuberculosis-free world: THE LANCET COMMISSION ON TUBERCULOSIS Priority 3</vt:lpstr>
      <vt:lpstr>PowerPoint Presentation</vt:lpstr>
      <vt:lpstr>Building a Tuberculosis-free world: THE LANCET COMMISSION ON TUBERCULOSIS Priority 4</vt:lpstr>
      <vt:lpstr>Building a Tuberculosis-free world: THE LANCET COMMISSION ON TUBERCULOSIS Priority 5</vt:lpstr>
      <vt:lpstr>Building a Tuberculosis-free world: THE LANCET COMMISSION ON TUBERCULOSIS Priority 5</vt:lpstr>
      <vt:lpstr>We can build a TB-free world.  With targeted, proven strategies, smart investments based on sound science, accelerated research and development, and a shared responsibility, we can defeat tuberculosis within a generation.  </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Svendsen, Kerstin</dc:creator>
  <cp:lastModifiedBy>Mike Reid</cp:lastModifiedBy>
  <cp:revision>149</cp:revision>
  <dcterms:created xsi:type="dcterms:W3CDTF">2018-08-16T17:06:59Z</dcterms:created>
  <dcterms:modified xsi:type="dcterms:W3CDTF">2019-03-16T06:01:57Z</dcterms:modified>
</cp:coreProperties>
</file>